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0" r:id="rId5"/>
  </p:sldMasterIdLst>
  <p:notesMasterIdLst>
    <p:notesMasterId r:id="rId19"/>
  </p:notesMasterIdLst>
  <p:handoutMasterIdLst>
    <p:handoutMasterId r:id="rId20"/>
  </p:handoutMasterIdLst>
  <p:sldIdLst>
    <p:sldId id="294" r:id="rId6"/>
    <p:sldId id="310" r:id="rId7"/>
    <p:sldId id="311" r:id="rId8"/>
    <p:sldId id="312" r:id="rId9"/>
    <p:sldId id="313" r:id="rId10"/>
    <p:sldId id="263" r:id="rId11"/>
    <p:sldId id="304" r:id="rId12"/>
    <p:sldId id="305" r:id="rId13"/>
    <p:sldId id="306" r:id="rId14"/>
    <p:sldId id="307" r:id="rId15"/>
    <p:sldId id="308" r:id="rId16"/>
    <p:sldId id="309" r:id="rId17"/>
    <p:sldId id="295" r:id="rId18"/>
  </p:sldIdLst>
  <p:sldSz cx="9144000" cy="6858000" type="screen4x3"/>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r-adjoint2" initials="d" lastIdx="1" clrIdx="0">
    <p:extLst>
      <p:ext uri="{19B8F6BF-5375-455C-9EA6-DF929625EA0E}">
        <p15:presenceInfo xmlns:p15="http://schemas.microsoft.com/office/powerpoint/2012/main" userId="27bf69ca290be50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89277" autoAdjust="0"/>
  </p:normalViewPr>
  <p:slideViewPr>
    <p:cSldViewPr>
      <p:cViewPr varScale="1">
        <p:scale>
          <a:sx n="111" d="100"/>
          <a:sy n="111" d="100"/>
        </p:scale>
        <p:origin x="990" y="7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89" d="100"/>
          <a:sy n="89" d="100"/>
        </p:scale>
        <p:origin x="-3762" y="-108"/>
      </p:cViewPr>
      <p:guideLst>
        <p:guide orient="horz" pos="3224"/>
        <p:guide pos="223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fr-FR"/>
          </a:p>
        </p:txBody>
      </p:sp>
      <p:sp>
        <p:nvSpPr>
          <p:cNvPr id="3" name="Espace réservé de la date 2"/>
          <p:cNvSpPr>
            <a:spLocks noGrp="1"/>
          </p:cNvSpPr>
          <p:nvPr>
            <p:ph type="dt" sz="quarter" idx="1"/>
          </p:nvPr>
        </p:nvSpPr>
        <p:spPr>
          <a:xfrm>
            <a:off x="4023992" y="0"/>
            <a:ext cx="3078427" cy="511731"/>
          </a:xfrm>
          <a:prstGeom prst="rect">
            <a:avLst/>
          </a:prstGeom>
        </p:spPr>
        <p:txBody>
          <a:bodyPr vert="horz" lIns="99075" tIns="49538" rIns="99075" bIns="49538" rtlCol="0"/>
          <a:lstStyle>
            <a:lvl1pPr algn="r">
              <a:defRPr sz="1300"/>
            </a:lvl1pPr>
          </a:lstStyle>
          <a:p>
            <a:fld id="{697F824B-21B3-48C9-918E-FA2AA08A5CA5}" type="datetimeFigureOut">
              <a:rPr lang="fr-FR" smtClean="0"/>
              <a:pPr/>
              <a:t>19/02/2026</a:t>
            </a:fld>
            <a:endParaRPr lang="fr-FR"/>
          </a:p>
        </p:txBody>
      </p:sp>
      <p:sp>
        <p:nvSpPr>
          <p:cNvPr id="4" name="Espace réservé du pied de page 3"/>
          <p:cNvSpPr>
            <a:spLocks noGrp="1"/>
          </p:cNvSpPr>
          <p:nvPr>
            <p:ph type="ftr" sz="quarter" idx="2"/>
          </p:nvPr>
        </p:nvSpPr>
        <p:spPr>
          <a:xfrm>
            <a:off x="0" y="9721106"/>
            <a:ext cx="3078427" cy="511731"/>
          </a:xfrm>
          <a:prstGeom prst="rect">
            <a:avLst/>
          </a:prstGeom>
        </p:spPr>
        <p:txBody>
          <a:bodyPr vert="horz" lIns="99075" tIns="49538" rIns="99075" bIns="49538" rtlCol="0" anchor="b"/>
          <a:lstStyle>
            <a:lvl1pPr algn="l">
              <a:defRPr sz="1300"/>
            </a:lvl1pPr>
          </a:lstStyle>
          <a:p>
            <a:endParaRPr lang="fr-FR"/>
          </a:p>
        </p:txBody>
      </p:sp>
      <p:sp>
        <p:nvSpPr>
          <p:cNvPr id="5" name="Espace réservé du numéro de diapositive 4"/>
          <p:cNvSpPr>
            <a:spLocks noGrp="1"/>
          </p:cNvSpPr>
          <p:nvPr>
            <p:ph type="sldNum" sz="quarter" idx="3"/>
          </p:nvPr>
        </p:nvSpPr>
        <p:spPr>
          <a:xfrm>
            <a:off x="4023992" y="9721106"/>
            <a:ext cx="3078427" cy="511731"/>
          </a:xfrm>
          <a:prstGeom prst="rect">
            <a:avLst/>
          </a:prstGeom>
        </p:spPr>
        <p:txBody>
          <a:bodyPr vert="horz" lIns="99075" tIns="49538" rIns="99075" bIns="49538" rtlCol="0" anchor="b"/>
          <a:lstStyle>
            <a:lvl1pPr algn="r">
              <a:defRPr sz="1300"/>
            </a:lvl1pPr>
          </a:lstStyle>
          <a:p>
            <a:fld id="{C3CED01C-7C7F-42DD-8D65-63696A0EA7F0}" type="slidenum">
              <a:rPr lang="fr-FR" smtClean="0"/>
              <a:pPr/>
              <a:t>‹N°›</a:t>
            </a:fld>
            <a:endParaRPr 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en-US"/>
          </a:p>
        </p:txBody>
      </p:sp>
      <p:sp>
        <p:nvSpPr>
          <p:cNvPr id="3" name="Date Placeholder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vl1pPr>
          </a:lstStyle>
          <a:p>
            <a:fld id="{7813B485-81AF-4CDB-9C01-BD96489CE8C1}" type="datetimeFigureOut">
              <a:rPr lang="en-US" smtClean="0"/>
              <a:pPr/>
              <a:t>2/19/2026</a:t>
            </a:fld>
            <a:endParaRPr lang="en-US"/>
          </a:p>
        </p:txBody>
      </p:sp>
      <p:sp>
        <p:nvSpPr>
          <p:cNvPr id="4" name="Slide Image Placeholder 3"/>
          <p:cNvSpPr>
            <a:spLocks noGrp="1" noRot="1" noChangeAspect="1"/>
          </p:cNvSpPr>
          <p:nvPr>
            <p:ph type="sldImg" idx="2"/>
          </p:nvPr>
        </p:nvSpPr>
        <p:spPr>
          <a:xfrm>
            <a:off x="995363" y="768350"/>
            <a:ext cx="5113337" cy="3836988"/>
          </a:xfrm>
          <a:prstGeom prst="rect">
            <a:avLst/>
          </a:prstGeom>
          <a:noFill/>
          <a:ln w="12700">
            <a:solidFill>
              <a:prstClr val="black"/>
            </a:solidFill>
          </a:ln>
        </p:spPr>
        <p:txBody>
          <a:bodyPr vert="horz" lIns="99075" tIns="49538" rIns="99075" bIns="49538" rtlCol="0" anchor="ctr"/>
          <a:lstStyle/>
          <a:p>
            <a:endParaRPr lang="en-US"/>
          </a:p>
        </p:txBody>
      </p:sp>
      <p:sp>
        <p:nvSpPr>
          <p:cNvPr id="5" name="Notes Placeholder 4"/>
          <p:cNvSpPr>
            <a:spLocks noGrp="1"/>
          </p:cNvSpPr>
          <p:nvPr>
            <p:ph type="body" sz="quarter" idx="3"/>
          </p:nvPr>
        </p:nvSpPr>
        <p:spPr>
          <a:xfrm>
            <a:off x="710407" y="4861441"/>
            <a:ext cx="5683250" cy="4605576"/>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vl1pPr>
          </a:lstStyle>
          <a:p>
            <a:endParaRPr lang="en-US"/>
          </a:p>
        </p:txBody>
      </p:sp>
      <p:sp>
        <p:nvSpPr>
          <p:cNvPr id="7" name="Slide Number Placeholder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vl1pPr>
          </a:lstStyle>
          <a:p>
            <a:fld id="{96875B07-7B32-4C01-A8D7-BD825825E3E2}" type="slidenum">
              <a:rPr lang="en-US" smtClean="0"/>
              <a:pPr/>
              <a:t>‹N°›</a:t>
            </a:fld>
            <a:endParaRPr lang="en-US"/>
          </a:p>
        </p:txBody>
      </p:sp>
    </p:spTree>
    <p:extLst>
      <p:ext uri="{BB962C8B-B14F-4D97-AF65-F5344CB8AC3E}">
        <p14:creationId xmlns:p14="http://schemas.microsoft.com/office/powerpoint/2010/main" val="41645333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Notes Placeholder 8"/>
          <p:cNvSpPr>
            <a:spLocks noGrp="1"/>
          </p:cNvSpPr>
          <p:nvPr>
            <p:ph type="body" idx="1"/>
          </p:nvPr>
        </p:nvSpPr>
        <p:spPr/>
        <p:txBody>
          <a:bodyPr>
            <a:normAutofit/>
          </a:bodyPr>
          <a:lstStyle/>
          <a:p>
            <a:endParaRPr lang="en-US" sz="1500" dirty="0"/>
          </a:p>
        </p:txBody>
      </p:sp>
      <p:sp>
        <p:nvSpPr>
          <p:cNvPr id="5" name="Slide Image Placeholder 4"/>
          <p:cNvSpPr>
            <a:spLocks noGrp="1" noRot="1" noChangeAspect="1"/>
          </p:cNvSpPr>
          <p:nvPr>
            <p:ph type="sldImg"/>
          </p:nvPr>
        </p:nvSpPr>
        <p:spPr>
          <a:xfrm>
            <a:off x="425450" y="563563"/>
            <a:ext cx="3513138" cy="2635250"/>
          </a:xfrm>
        </p:spPr>
      </p:sp>
    </p:spTree>
    <p:extLst>
      <p:ext uri="{BB962C8B-B14F-4D97-AF65-F5344CB8AC3E}">
        <p14:creationId xmlns:p14="http://schemas.microsoft.com/office/powerpoint/2010/main" val="2110130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Notes Placeholder 8"/>
          <p:cNvSpPr>
            <a:spLocks noGrp="1"/>
          </p:cNvSpPr>
          <p:nvPr>
            <p:ph type="body" idx="1"/>
          </p:nvPr>
        </p:nvSpPr>
        <p:spPr/>
        <p:txBody>
          <a:bodyPr>
            <a:normAutofit/>
          </a:bodyPr>
          <a:lstStyle/>
          <a:p>
            <a:endParaRPr lang="en-US" sz="1500" dirty="0"/>
          </a:p>
        </p:txBody>
      </p:sp>
      <p:sp>
        <p:nvSpPr>
          <p:cNvPr id="5" name="Slide Image Placeholder 4"/>
          <p:cNvSpPr>
            <a:spLocks noGrp="1" noRot="1" noChangeAspect="1"/>
          </p:cNvSpPr>
          <p:nvPr>
            <p:ph type="sldImg"/>
          </p:nvPr>
        </p:nvSpPr>
        <p:spPr>
          <a:xfrm>
            <a:off x="425450" y="563563"/>
            <a:ext cx="3513138" cy="2635250"/>
          </a:xfrm>
        </p:spPr>
      </p:sp>
    </p:spTree>
    <p:extLst>
      <p:ext uri="{BB962C8B-B14F-4D97-AF65-F5344CB8AC3E}">
        <p14:creationId xmlns:p14="http://schemas.microsoft.com/office/powerpoint/2010/main" val="3011253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fr-FR"/>
              <a:t>Modifiez le style du titre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a:p>
        </p:txBody>
      </p:sp>
      <p:sp>
        <p:nvSpPr>
          <p:cNvPr id="4" name="Date Placeholder 3"/>
          <p:cNvSpPr>
            <a:spLocks noGrp="1"/>
          </p:cNvSpPr>
          <p:nvPr>
            <p:ph type="dt" sz="half" idx="10"/>
          </p:nvPr>
        </p:nvSpPr>
        <p:spPr/>
        <p:txBody>
          <a:bodyPr/>
          <a:lstStyle/>
          <a:p>
            <a:fld id="{051BEC73-49AA-45BC-B16C-50B32D0D6DD2}" type="datetimeFigureOut">
              <a:rPr lang="en-US">
                <a:solidFill>
                  <a:prstClr val="black">
                    <a:tint val="75000"/>
                  </a:prstClr>
                </a:solidFill>
              </a:rPr>
              <a:pPr/>
              <a:t>2/19/2026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D82040C-D3B1-42F1-A452-9128C48DC3A7}" type="slidenum">
              <a:rPr lang="en-US">
                <a:solidFill>
                  <a:prstClr val="black">
                    <a:tint val="75000"/>
                  </a:prstClr>
                </a:solidFill>
              </a:rPr>
              <a:pPr/>
              <a:t>‹N°›</a:t>
            </a:fld>
            <a:endParaRPr lang="en-US" dirty="0">
              <a:solidFill>
                <a:prstClr val="black">
                  <a:tint val="75000"/>
                </a:prstClr>
              </a:solidFill>
            </a:endParaRP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09996" y="727521"/>
            <a:ext cx="3501548" cy="1617163"/>
          </a:xfrm>
        </p:spPr>
        <p:txBody>
          <a:bodyPr anchor="b">
            <a:normAutofit/>
          </a:bodyPr>
          <a:lstStyle>
            <a:lvl1pPr algn="l">
              <a:defRPr sz="2400" b="0"/>
            </a:lvl1pPr>
          </a:lstStyle>
          <a:p>
            <a:r>
              <a:rPr lang="fr-FR"/>
              <a:t>Modifiez le style du titre</a:t>
            </a:r>
            <a:endParaRPr lang="en-US" dirty="0"/>
          </a:p>
        </p:txBody>
      </p:sp>
      <p:sp>
        <p:nvSpPr>
          <p:cNvPr id="9" name="Picture Placeholder 11"/>
          <p:cNvSpPr>
            <a:spLocks noGrp="1" noChangeAspect="1"/>
          </p:cNvSpPr>
          <p:nvPr>
            <p:ph type="pic" sz="quarter" idx="13"/>
          </p:nvPr>
        </p:nvSpPr>
        <p:spPr bwMode="auto">
          <a:xfrm>
            <a:off x="4573588" y="0"/>
            <a:ext cx="4570412"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fr-FR" dirty="0"/>
              <a:t>Cliquez sur l'icône pour ajouter une image</a:t>
            </a:r>
            <a:endParaRPr lang="en-US" dirty="0"/>
          </a:p>
        </p:txBody>
      </p:sp>
      <p:sp>
        <p:nvSpPr>
          <p:cNvPr id="4" name="Text Placeholder 3"/>
          <p:cNvSpPr>
            <a:spLocks noGrp="1"/>
          </p:cNvSpPr>
          <p:nvPr>
            <p:ph type="body" sz="half" idx="2"/>
          </p:nvPr>
        </p:nvSpPr>
        <p:spPr>
          <a:xfrm>
            <a:off x="809996" y="2344684"/>
            <a:ext cx="350154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a:xfrm>
            <a:off x="2914357" y="6041361"/>
            <a:ext cx="732659" cy="365125"/>
          </a:xfrm>
        </p:spPr>
        <p:txBody>
          <a:bodyPr/>
          <a:lstStyle/>
          <a:p>
            <a:fld id="{46280CB7-EED0-406E-914D-F8039F80FB6B}" type="datetimeFigureOut">
              <a:rPr lang="fr-FR" smtClean="0"/>
              <a:pPr/>
              <a:t>19/02/2026</a:t>
            </a:fld>
            <a:endParaRPr lang="fr-FR" dirty="0"/>
          </a:p>
        </p:txBody>
      </p:sp>
      <p:sp>
        <p:nvSpPr>
          <p:cNvPr id="6" name="Footer Placeholder 5"/>
          <p:cNvSpPr>
            <a:spLocks noGrp="1"/>
          </p:cNvSpPr>
          <p:nvPr>
            <p:ph type="ftr" sz="quarter" idx="11"/>
          </p:nvPr>
        </p:nvSpPr>
        <p:spPr>
          <a:xfrm>
            <a:off x="442797" y="6041361"/>
            <a:ext cx="2471560" cy="365125"/>
          </a:xfrm>
        </p:spPr>
        <p:txBody>
          <a:bodyPr/>
          <a:lstStyle/>
          <a:p>
            <a:endParaRPr lang="fr-FR" dirty="0"/>
          </a:p>
        </p:txBody>
      </p:sp>
      <p:sp>
        <p:nvSpPr>
          <p:cNvPr id="7" name="Slide Number Placeholder 6"/>
          <p:cNvSpPr>
            <a:spLocks noGrp="1"/>
          </p:cNvSpPr>
          <p:nvPr>
            <p:ph type="sldNum" sz="quarter" idx="12"/>
          </p:nvPr>
        </p:nvSpPr>
        <p:spPr>
          <a:xfrm>
            <a:off x="3647017" y="5915887"/>
            <a:ext cx="796616" cy="490599"/>
          </a:xfrm>
        </p:spPr>
        <p:txBody>
          <a:bodyPr/>
          <a:lstStyle/>
          <a:p>
            <a:fld id="{9574D8A3-3444-4356-A330-636C5AF2C832}" type="slidenum">
              <a:rPr lang="fr-FR" smtClean="0"/>
              <a:pPr/>
              <a:t>‹N°›</a:t>
            </a:fld>
            <a:endParaRPr lang="fr-FR" dirty="0"/>
          </a:p>
        </p:txBody>
      </p:sp>
    </p:spTree>
    <p:extLst>
      <p:ext uri="{BB962C8B-B14F-4D97-AF65-F5344CB8AC3E}">
        <p14:creationId xmlns:p14="http://schemas.microsoft.com/office/powerpoint/2010/main" val="40645920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04863" y="4800600"/>
            <a:ext cx="7526337" cy="566738"/>
          </a:xfrm>
        </p:spPr>
        <p:txBody>
          <a:bodyPr anchor="b">
            <a:normAutofit/>
          </a:bodyPr>
          <a:lstStyle>
            <a:lvl1pPr algn="l">
              <a:defRPr sz="2400" b="0"/>
            </a:lvl1pPr>
          </a:lstStyle>
          <a:p>
            <a:r>
              <a:rPr lang="fr-FR"/>
              <a:t>Modifiez le style du titre</a:t>
            </a:r>
            <a:endParaRPr lang="en-US" dirty="0"/>
          </a:p>
        </p:txBody>
      </p:sp>
      <p:sp>
        <p:nvSpPr>
          <p:cNvPr id="15" name="Picture Placeholder 14"/>
          <p:cNvSpPr>
            <a:spLocks noGrp="1" noChangeAspect="1"/>
          </p:cNvSpPr>
          <p:nvPr>
            <p:ph type="pic" sz="quarter" idx="13"/>
          </p:nvPr>
        </p:nvSpPr>
        <p:spPr bwMode="auto">
          <a:xfrm>
            <a:off x="0" y="0"/>
            <a:ext cx="9144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fr-FR" dirty="0"/>
              <a:t>Cliquez sur l'icône pour ajouter une image</a:t>
            </a:r>
            <a:endParaRPr lang="en-US" dirty="0"/>
          </a:p>
        </p:txBody>
      </p:sp>
      <p:sp>
        <p:nvSpPr>
          <p:cNvPr id="4" name="Text Placeholder 3"/>
          <p:cNvSpPr>
            <a:spLocks noGrp="1"/>
          </p:cNvSpPr>
          <p:nvPr>
            <p:ph type="body" sz="half" idx="2"/>
          </p:nvPr>
        </p:nvSpPr>
        <p:spPr>
          <a:xfrm>
            <a:off x="804863" y="5367338"/>
            <a:ext cx="7526337"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46280CB7-EED0-406E-914D-F8039F80FB6B}" type="datetimeFigureOut">
              <a:rPr lang="fr-FR" smtClean="0"/>
              <a:pPr/>
              <a:t>19/02/2026</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9574D8A3-3444-4356-A330-636C5AF2C832}" type="slidenum">
              <a:rPr lang="fr-FR" smtClean="0"/>
              <a:pPr/>
              <a:t>‹N°›</a:t>
            </a:fld>
            <a:endParaRPr lang="fr-FR" dirty="0"/>
          </a:p>
        </p:txBody>
      </p:sp>
    </p:spTree>
    <p:extLst>
      <p:ext uri="{BB962C8B-B14F-4D97-AF65-F5344CB8AC3E}">
        <p14:creationId xmlns:p14="http://schemas.microsoft.com/office/powerpoint/2010/main" val="11031414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8" name="Freeform 6"/>
          <p:cNvSpPr>
            <a:spLocks noChangeAspect="1"/>
          </p:cNvSpPr>
          <p:nvPr/>
        </p:nvSpPr>
        <p:spPr bwMode="auto">
          <a:xfrm>
            <a:off x="485107" y="1338479"/>
            <a:ext cx="4749312"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49573" y="1495525"/>
            <a:ext cx="4420380" cy="2645912"/>
          </a:xfrm>
        </p:spPr>
        <p:txBody>
          <a:bodyPr anchor="b"/>
          <a:lstStyle>
            <a:lvl1pPr algn="l">
              <a:defRPr sz="4200" b="1" cap="none"/>
            </a:lvl1pPr>
          </a:lstStyle>
          <a:p>
            <a:r>
              <a:rPr lang="fr-FR"/>
              <a:t>Modifiez le style du titre</a:t>
            </a:r>
            <a:endParaRPr lang="en-US" dirty="0"/>
          </a:p>
        </p:txBody>
      </p:sp>
      <p:sp>
        <p:nvSpPr>
          <p:cNvPr id="3" name="Text Placeholder 2"/>
          <p:cNvSpPr>
            <a:spLocks noGrp="1"/>
          </p:cNvSpPr>
          <p:nvPr>
            <p:ph type="body" idx="1"/>
          </p:nvPr>
        </p:nvSpPr>
        <p:spPr>
          <a:xfrm>
            <a:off x="651226" y="4700702"/>
            <a:ext cx="4418727"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9" name="Text Placeholder 5"/>
          <p:cNvSpPr>
            <a:spLocks noGrp="1"/>
          </p:cNvSpPr>
          <p:nvPr>
            <p:ph type="body" sz="quarter" idx="16"/>
          </p:nvPr>
        </p:nvSpPr>
        <p:spPr>
          <a:xfrm>
            <a:off x="5398884" y="1338479"/>
            <a:ext cx="3302316" cy="4075464"/>
          </a:xfrm>
        </p:spPr>
        <p:txBody>
          <a:bodyPr anchor="t"/>
          <a:lstStyle>
            <a:lvl1pPr marL="0" indent="0">
              <a:buFontTx/>
              <a:buNone/>
              <a:defRPr/>
            </a:lvl1pPr>
          </a:lstStyle>
          <a:p>
            <a:pPr lvl="0"/>
            <a:r>
              <a:rPr lang="fr-FR"/>
              <a:t>Modifier les styles du texte du masque</a:t>
            </a:r>
          </a:p>
        </p:txBody>
      </p:sp>
      <p:sp>
        <p:nvSpPr>
          <p:cNvPr id="4" name="Date Placeholder 3"/>
          <p:cNvSpPr>
            <a:spLocks noGrp="1"/>
          </p:cNvSpPr>
          <p:nvPr>
            <p:ph type="dt" sz="half" idx="10"/>
          </p:nvPr>
        </p:nvSpPr>
        <p:spPr/>
        <p:txBody>
          <a:bodyPr/>
          <a:lstStyle/>
          <a:p>
            <a:fld id="{46280CB7-EED0-406E-914D-F8039F80FB6B}" type="datetimeFigureOut">
              <a:rPr lang="fr-FR" smtClean="0"/>
              <a:pPr/>
              <a:t>19/02/2026</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574D8A3-3444-4356-A330-636C5AF2C832}" type="slidenum">
              <a:rPr lang="fr-FR" smtClean="0"/>
              <a:pPr/>
              <a:t>‹N°›</a:t>
            </a:fld>
            <a:endParaRPr lang="fr-FR" dirty="0"/>
          </a:p>
        </p:txBody>
      </p:sp>
    </p:spTree>
    <p:extLst>
      <p:ext uri="{BB962C8B-B14F-4D97-AF65-F5344CB8AC3E}">
        <p14:creationId xmlns:p14="http://schemas.microsoft.com/office/powerpoint/2010/main" val="8884286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9" name="Freeform 6"/>
          <p:cNvSpPr>
            <a:spLocks noChangeAspect="1"/>
          </p:cNvSpPr>
          <p:nvPr/>
        </p:nvSpPr>
        <p:spPr bwMode="auto">
          <a:xfrm>
            <a:off x="855663" y="2286585"/>
            <a:ext cx="3671336"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017816" y="2435956"/>
            <a:ext cx="3286891" cy="2007789"/>
          </a:xfrm>
        </p:spPr>
        <p:txBody>
          <a:bodyPr/>
          <a:lstStyle>
            <a:lvl1pPr>
              <a:defRPr sz="3200"/>
            </a:lvl1pPr>
          </a:lstStyle>
          <a:p>
            <a:r>
              <a:rPr lang="fr-FR"/>
              <a:t>Modifiez le style du titre</a:t>
            </a:r>
            <a:endParaRPr lang="en-US" dirty="0"/>
          </a:p>
        </p:txBody>
      </p:sp>
      <p:sp>
        <p:nvSpPr>
          <p:cNvPr id="6" name="Text Placeholder 5"/>
          <p:cNvSpPr>
            <a:spLocks noGrp="1"/>
          </p:cNvSpPr>
          <p:nvPr>
            <p:ph type="body" sz="quarter" idx="16"/>
          </p:nvPr>
        </p:nvSpPr>
        <p:spPr>
          <a:xfrm>
            <a:off x="4616450" y="2286000"/>
            <a:ext cx="3671888" cy="2300288"/>
          </a:xfrm>
        </p:spPr>
        <p:txBody>
          <a:bodyPr anchor="t"/>
          <a:lstStyle>
            <a:lvl1pPr marL="0" indent="0">
              <a:buFontTx/>
              <a:buNone/>
              <a:defRPr/>
            </a:lvl1pPr>
          </a:lstStyle>
          <a:p>
            <a:pPr lvl="0"/>
            <a:r>
              <a:rPr lang="fr-FR"/>
              <a:t>Modifier les styles du texte du masque</a:t>
            </a:r>
          </a:p>
        </p:txBody>
      </p:sp>
      <p:sp>
        <p:nvSpPr>
          <p:cNvPr id="2" name="Date Placeholder 1"/>
          <p:cNvSpPr>
            <a:spLocks noGrp="1"/>
          </p:cNvSpPr>
          <p:nvPr>
            <p:ph type="dt" sz="half" idx="10"/>
          </p:nvPr>
        </p:nvSpPr>
        <p:spPr/>
        <p:txBody>
          <a:bodyPr/>
          <a:lstStyle/>
          <a:p>
            <a:fld id="{46280CB7-EED0-406E-914D-F8039F80FB6B}" type="datetimeFigureOut">
              <a:rPr lang="fr-FR" smtClean="0"/>
              <a:pPr/>
              <a:t>19/02/2026</a:t>
            </a:fld>
            <a:endParaRPr lang="fr-FR" dirty="0"/>
          </a:p>
        </p:txBody>
      </p:sp>
      <p:sp>
        <p:nvSpPr>
          <p:cNvPr id="3" name="Footer Placeholder 2"/>
          <p:cNvSpPr>
            <a:spLocks noGrp="1"/>
          </p:cNvSpPr>
          <p:nvPr>
            <p:ph type="ftr" sz="quarter" idx="11"/>
          </p:nvPr>
        </p:nvSpPr>
        <p:spPr/>
        <p:txBody>
          <a:bodyPr/>
          <a:lstStyle/>
          <a:p>
            <a:endParaRPr lang="fr-FR" dirty="0"/>
          </a:p>
        </p:txBody>
      </p:sp>
      <p:sp>
        <p:nvSpPr>
          <p:cNvPr id="4" name="Slide Number Placeholder 3"/>
          <p:cNvSpPr>
            <a:spLocks noGrp="1"/>
          </p:cNvSpPr>
          <p:nvPr>
            <p:ph type="sldNum" sz="quarter" idx="12"/>
          </p:nvPr>
        </p:nvSpPr>
        <p:spPr/>
        <p:txBody>
          <a:bodyPr/>
          <a:lstStyle/>
          <a:p>
            <a:fld id="{9574D8A3-3444-4356-A330-636C5AF2C832}" type="slidenum">
              <a:rPr lang="fr-FR" smtClean="0"/>
              <a:pPr/>
              <a:t>‹N°›</a:t>
            </a:fld>
            <a:endParaRPr lang="fr-FR" dirty="0"/>
          </a:p>
        </p:txBody>
      </p:sp>
    </p:spTree>
    <p:extLst>
      <p:ext uri="{BB962C8B-B14F-4D97-AF65-F5344CB8AC3E}">
        <p14:creationId xmlns:p14="http://schemas.microsoft.com/office/powerpoint/2010/main" val="1205176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7"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6280CB7-EED0-406E-914D-F8039F80FB6B}" type="datetimeFigureOut">
              <a:rPr lang="fr-FR" smtClean="0"/>
              <a:pPr/>
              <a:t>19/02/2026</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574D8A3-3444-4356-A330-636C5AF2C832}" type="slidenum">
              <a:rPr lang="fr-FR" smtClean="0"/>
              <a:pPr/>
              <a:t>‹N°›</a:t>
            </a:fld>
            <a:endParaRPr lang="fr-FR" dirty="0"/>
          </a:p>
        </p:txBody>
      </p:sp>
    </p:spTree>
    <p:extLst>
      <p:ext uri="{BB962C8B-B14F-4D97-AF65-F5344CB8AC3E}">
        <p14:creationId xmlns:p14="http://schemas.microsoft.com/office/powerpoint/2010/main" val="8736896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12" name="Freeform 6"/>
          <p:cNvSpPr>
            <a:spLocks noChangeAspect="1"/>
          </p:cNvSpPr>
          <p:nvPr/>
        </p:nvSpPr>
        <p:spPr bwMode="auto">
          <a:xfrm>
            <a:off x="5752238" y="446089"/>
            <a:ext cx="3391762"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9" name="AutoShape 4"/>
          <p:cNvSpPr>
            <a:spLocks noChangeAspect="1" noChangeArrowheads="1" noTextEdit="1"/>
          </p:cNvSpPr>
          <p:nvPr/>
        </p:nvSpPr>
        <p:spPr bwMode="auto">
          <a:xfrm>
            <a:off x="5233988" y="0"/>
            <a:ext cx="3910012"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 name="Vertical Title 1"/>
          <p:cNvSpPr>
            <a:spLocks noGrp="1"/>
          </p:cNvSpPr>
          <p:nvPr>
            <p:ph type="title" orient="vert"/>
          </p:nvPr>
        </p:nvSpPr>
        <p:spPr>
          <a:xfrm>
            <a:off x="6137655" y="586171"/>
            <a:ext cx="1701800" cy="513479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804862" y="446089"/>
            <a:ext cx="4947376" cy="5414962"/>
          </a:xfrm>
        </p:spPr>
        <p:txBody>
          <a:bodyPr vert="eaVert"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6280CB7-EED0-406E-914D-F8039F80FB6B}" type="datetimeFigureOut">
              <a:rPr lang="fr-FR" smtClean="0"/>
              <a:pPr/>
              <a:t>19/02/2026</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574D8A3-3444-4356-A330-636C5AF2C832}" type="slidenum">
              <a:rPr lang="fr-FR" smtClean="0"/>
              <a:pPr/>
              <a:t>‹N°›</a:t>
            </a:fld>
            <a:endParaRPr lang="fr-FR" dirty="0"/>
          </a:p>
        </p:txBody>
      </p:sp>
    </p:spTree>
    <p:extLst>
      <p:ext uri="{BB962C8B-B14F-4D97-AF65-F5344CB8AC3E}">
        <p14:creationId xmlns:p14="http://schemas.microsoft.com/office/powerpoint/2010/main" val="14420939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11" name="Freeform 6"/>
          <p:cNvSpPr/>
          <p:nvPr/>
        </p:nvSpPr>
        <p:spPr bwMode="auto">
          <a:xfrm>
            <a:off x="0" y="-3175"/>
            <a:ext cx="9144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08831" y="1449146"/>
            <a:ext cx="7526338" cy="2971051"/>
          </a:xfrm>
        </p:spPr>
        <p:txBody>
          <a:bodyPr/>
          <a:lstStyle>
            <a:lvl1pPr>
              <a:defRPr sz="5400"/>
            </a:lvl1pPr>
          </a:lstStyle>
          <a:p>
            <a:r>
              <a:rPr lang="fr-FR"/>
              <a:t>Modifiez le style du titre</a:t>
            </a:r>
            <a:endParaRPr lang="en-US" dirty="0"/>
          </a:p>
        </p:txBody>
      </p:sp>
      <p:sp>
        <p:nvSpPr>
          <p:cNvPr id="3" name="Subtitle 2"/>
          <p:cNvSpPr>
            <a:spLocks noGrp="1"/>
          </p:cNvSpPr>
          <p:nvPr>
            <p:ph type="subTitle" idx="1"/>
          </p:nvPr>
        </p:nvSpPr>
        <p:spPr>
          <a:xfrm>
            <a:off x="808831" y="5280847"/>
            <a:ext cx="7526338"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p>
            <a:fld id="{46280CB7-EED0-406E-914D-F8039F80FB6B}" type="datetimeFigureOut">
              <a:rPr lang="fr-FR" smtClean="0"/>
              <a:pPr/>
              <a:t>19/02/2026</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574D8A3-3444-4356-A330-636C5AF2C832}" type="slidenum">
              <a:rPr lang="fr-FR" smtClean="0"/>
              <a:pPr/>
              <a:t>‹N°›</a:t>
            </a:fld>
            <a:endParaRPr lang="fr-FR" dirty="0"/>
          </a:p>
        </p:txBody>
      </p:sp>
    </p:spTree>
    <p:extLst>
      <p:ext uri="{BB962C8B-B14F-4D97-AF65-F5344CB8AC3E}">
        <p14:creationId xmlns:p14="http://schemas.microsoft.com/office/powerpoint/2010/main" val="3451096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11"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a:xfrm>
            <a:off x="809997" y="2222287"/>
            <a:ext cx="7524003" cy="363651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6280CB7-EED0-406E-914D-F8039F80FB6B}" type="datetimeFigureOut">
              <a:rPr lang="fr-FR" smtClean="0"/>
              <a:pPr/>
              <a:t>19/02/2026</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574D8A3-3444-4356-A330-636C5AF2C832}" type="slidenum">
              <a:rPr lang="fr-FR" smtClean="0"/>
              <a:pPr/>
              <a:t>‹N°›</a:t>
            </a:fld>
            <a:endParaRPr lang="fr-FR" dirty="0"/>
          </a:p>
        </p:txBody>
      </p:sp>
    </p:spTree>
    <p:extLst>
      <p:ext uri="{BB962C8B-B14F-4D97-AF65-F5344CB8AC3E}">
        <p14:creationId xmlns:p14="http://schemas.microsoft.com/office/powerpoint/2010/main" val="32514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10" name="Freeform 7"/>
          <p:cNvSpPr/>
          <p:nvPr/>
        </p:nvSpPr>
        <p:spPr bwMode="auto">
          <a:xfrm>
            <a:off x="0" y="0"/>
            <a:ext cx="9144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2951396"/>
            <a:ext cx="7526337" cy="1468800"/>
          </a:xfrm>
        </p:spPr>
        <p:txBody>
          <a:bodyPr anchor="b"/>
          <a:lstStyle>
            <a:lvl1pPr algn="r">
              <a:defRPr sz="4800" b="1" cap="none"/>
            </a:lvl1pPr>
          </a:lstStyle>
          <a:p>
            <a:r>
              <a:rPr lang="fr-FR"/>
              <a:t>Modifiez le style du titre</a:t>
            </a:r>
            <a:endParaRPr lang="en-US" dirty="0"/>
          </a:p>
        </p:txBody>
      </p:sp>
      <p:sp>
        <p:nvSpPr>
          <p:cNvPr id="3" name="Text Placeholder 2"/>
          <p:cNvSpPr>
            <a:spLocks noGrp="1"/>
          </p:cNvSpPr>
          <p:nvPr>
            <p:ph type="body" idx="1"/>
          </p:nvPr>
        </p:nvSpPr>
        <p:spPr>
          <a:xfrm>
            <a:off x="804863" y="5281200"/>
            <a:ext cx="7526337"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46280CB7-EED0-406E-914D-F8039F80FB6B}" type="datetimeFigureOut">
              <a:rPr lang="fr-FR" smtClean="0"/>
              <a:pPr/>
              <a:t>19/02/2026</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574D8A3-3444-4356-A330-636C5AF2C832}" type="slidenum">
              <a:rPr lang="fr-FR" smtClean="0"/>
              <a:pPr/>
              <a:t>‹N°›</a:t>
            </a:fld>
            <a:endParaRPr lang="fr-FR" dirty="0"/>
          </a:p>
        </p:txBody>
      </p:sp>
    </p:spTree>
    <p:extLst>
      <p:ext uri="{BB962C8B-B14F-4D97-AF65-F5344CB8AC3E}">
        <p14:creationId xmlns:p14="http://schemas.microsoft.com/office/powerpoint/2010/main" val="301008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09996" y="2222287"/>
            <a:ext cx="3670723" cy="3638763"/>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63280" y="2222287"/>
            <a:ext cx="3670720" cy="3638763"/>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46280CB7-EED0-406E-914D-F8039F80FB6B}" type="datetimeFigureOut">
              <a:rPr lang="fr-FR" smtClean="0"/>
              <a:pPr/>
              <a:t>19/02/2026</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9574D8A3-3444-4356-A330-636C5AF2C832}" type="slidenum">
              <a:rPr lang="fr-FR" smtClean="0"/>
              <a:pPr/>
              <a:t>‹N°›</a:t>
            </a:fld>
            <a:endParaRPr lang="fr-FR" dirty="0"/>
          </a:p>
        </p:txBody>
      </p:sp>
    </p:spTree>
    <p:extLst>
      <p:ext uri="{BB962C8B-B14F-4D97-AF65-F5344CB8AC3E}">
        <p14:creationId xmlns:p14="http://schemas.microsoft.com/office/powerpoint/2010/main" val="3248291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809996" y="2174875"/>
            <a:ext cx="367072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809996" y="2751137"/>
            <a:ext cx="3687391" cy="3109913"/>
          </a:xfrm>
        </p:spPr>
        <p:txBody>
          <a:bodyPr anchor="t">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63280" y="2174875"/>
            <a:ext cx="3670720"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4663280" y="2751137"/>
            <a:ext cx="3670720" cy="3109913"/>
          </a:xfrm>
        </p:spPr>
        <p:txBody>
          <a:bodyPr anchor="t">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46280CB7-EED0-406E-914D-F8039F80FB6B}" type="datetimeFigureOut">
              <a:rPr lang="fr-FR" smtClean="0"/>
              <a:pPr/>
              <a:t>19/02/2026</a:t>
            </a:fld>
            <a:endParaRPr lang="fr-FR" dirty="0"/>
          </a:p>
        </p:txBody>
      </p:sp>
      <p:sp>
        <p:nvSpPr>
          <p:cNvPr id="8" name="Footer Placeholder 7"/>
          <p:cNvSpPr>
            <a:spLocks noGrp="1"/>
          </p:cNvSpPr>
          <p:nvPr>
            <p:ph type="ftr" sz="quarter" idx="11"/>
          </p:nvPr>
        </p:nvSpPr>
        <p:spPr/>
        <p:txBody>
          <a:bodyPr/>
          <a:lstStyle/>
          <a:p>
            <a:endParaRPr lang="fr-FR" dirty="0"/>
          </a:p>
        </p:txBody>
      </p:sp>
      <p:sp>
        <p:nvSpPr>
          <p:cNvPr id="9" name="Slide Number Placeholder 8"/>
          <p:cNvSpPr>
            <a:spLocks noGrp="1"/>
          </p:cNvSpPr>
          <p:nvPr>
            <p:ph type="sldNum" sz="quarter" idx="12"/>
          </p:nvPr>
        </p:nvSpPr>
        <p:spPr/>
        <p:txBody>
          <a:bodyPr/>
          <a:lstStyle/>
          <a:p>
            <a:fld id="{9574D8A3-3444-4356-A330-636C5AF2C832}" type="slidenum">
              <a:rPr lang="fr-FR" smtClean="0"/>
              <a:pPr/>
              <a:t>‹N°›</a:t>
            </a:fld>
            <a:endParaRPr lang="fr-FR" dirty="0"/>
          </a:p>
        </p:txBody>
      </p:sp>
    </p:spTree>
    <p:extLst>
      <p:ext uri="{BB962C8B-B14F-4D97-AF65-F5344CB8AC3E}">
        <p14:creationId xmlns:p14="http://schemas.microsoft.com/office/powerpoint/2010/main" val="1444900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46280CB7-EED0-406E-914D-F8039F80FB6B}" type="datetimeFigureOut">
              <a:rPr lang="fr-FR" smtClean="0"/>
              <a:pPr/>
              <a:t>19/02/2026</a:t>
            </a:fld>
            <a:endParaRPr lang="fr-FR" dirty="0"/>
          </a:p>
        </p:txBody>
      </p:sp>
      <p:sp>
        <p:nvSpPr>
          <p:cNvPr id="4" name="Footer Placeholder 3"/>
          <p:cNvSpPr>
            <a:spLocks noGrp="1"/>
          </p:cNvSpPr>
          <p:nvPr>
            <p:ph type="ftr" sz="quarter" idx="11"/>
          </p:nvPr>
        </p:nvSpPr>
        <p:spPr/>
        <p:txBody>
          <a:bodyPr/>
          <a:lstStyle/>
          <a:p>
            <a:endParaRPr lang="fr-FR" dirty="0"/>
          </a:p>
        </p:txBody>
      </p:sp>
      <p:sp>
        <p:nvSpPr>
          <p:cNvPr id="5" name="Slide Number Placeholder 4"/>
          <p:cNvSpPr>
            <a:spLocks noGrp="1"/>
          </p:cNvSpPr>
          <p:nvPr>
            <p:ph type="sldNum" sz="quarter" idx="12"/>
          </p:nvPr>
        </p:nvSpPr>
        <p:spPr/>
        <p:txBody>
          <a:bodyPr/>
          <a:lstStyle/>
          <a:p>
            <a:fld id="{9574D8A3-3444-4356-A330-636C5AF2C832}" type="slidenum">
              <a:rPr lang="fr-FR" smtClean="0"/>
              <a:pPr/>
              <a:t>‹N°›</a:t>
            </a:fld>
            <a:endParaRPr lang="fr-FR" dirty="0"/>
          </a:p>
        </p:txBody>
      </p:sp>
    </p:spTree>
    <p:extLst>
      <p:ext uri="{BB962C8B-B14F-4D97-AF65-F5344CB8AC3E}">
        <p14:creationId xmlns:p14="http://schemas.microsoft.com/office/powerpoint/2010/main" val="2151007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280CB7-EED0-406E-914D-F8039F80FB6B}" type="datetimeFigureOut">
              <a:rPr lang="fr-FR" smtClean="0"/>
              <a:pPr/>
              <a:t>19/02/2026</a:t>
            </a:fld>
            <a:endParaRPr lang="fr-FR" dirty="0"/>
          </a:p>
        </p:txBody>
      </p:sp>
      <p:sp>
        <p:nvSpPr>
          <p:cNvPr id="3" name="Footer Placeholder 2"/>
          <p:cNvSpPr>
            <a:spLocks noGrp="1"/>
          </p:cNvSpPr>
          <p:nvPr>
            <p:ph type="ftr" sz="quarter" idx="11"/>
          </p:nvPr>
        </p:nvSpPr>
        <p:spPr/>
        <p:txBody>
          <a:bodyPr/>
          <a:lstStyle/>
          <a:p>
            <a:endParaRPr lang="fr-FR" dirty="0"/>
          </a:p>
        </p:txBody>
      </p:sp>
      <p:sp>
        <p:nvSpPr>
          <p:cNvPr id="4" name="Slide Number Placeholder 3"/>
          <p:cNvSpPr>
            <a:spLocks noGrp="1"/>
          </p:cNvSpPr>
          <p:nvPr>
            <p:ph type="sldNum" sz="quarter" idx="12"/>
          </p:nvPr>
        </p:nvSpPr>
        <p:spPr/>
        <p:txBody>
          <a:bodyPr/>
          <a:lstStyle/>
          <a:p>
            <a:fld id="{9574D8A3-3444-4356-A330-636C5AF2C832}" type="slidenum">
              <a:rPr lang="fr-FR" smtClean="0"/>
              <a:pPr/>
              <a:t>‹N°›</a:t>
            </a:fld>
            <a:endParaRPr lang="fr-FR" dirty="0"/>
          </a:p>
        </p:txBody>
      </p:sp>
    </p:spTree>
    <p:extLst>
      <p:ext uri="{BB962C8B-B14F-4D97-AF65-F5344CB8AC3E}">
        <p14:creationId xmlns:p14="http://schemas.microsoft.com/office/powerpoint/2010/main" val="557874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12" name="Freeform 6"/>
          <p:cNvSpPr>
            <a:spLocks noChangeAspect="1"/>
          </p:cNvSpPr>
          <p:nvPr/>
        </p:nvSpPr>
        <p:spPr bwMode="auto">
          <a:xfrm>
            <a:off x="804863" y="446086"/>
            <a:ext cx="2660650"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446088"/>
            <a:ext cx="2660650" cy="1618396"/>
          </a:xfrm>
        </p:spPr>
        <p:txBody>
          <a:bodyPr anchor="b"/>
          <a:lstStyle>
            <a:lvl1pPr algn="l">
              <a:defRPr sz="2000" b="1"/>
            </a:lvl1pPr>
          </a:lstStyle>
          <a:p>
            <a:r>
              <a:rPr lang="fr-FR"/>
              <a:t>Modifiez le style du titre</a:t>
            </a:r>
            <a:endParaRPr lang="en-US" dirty="0"/>
          </a:p>
        </p:txBody>
      </p:sp>
      <p:sp>
        <p:nvSpPr>
          <p:cNvPr id="3" name="Content Placeholder 2"/>
          <p:cNvSpPr>
            <a:spLocks noGrp="1"/>
          </p:cNvSpPr>
          <p:nvPr>
            <p:ph idx="1"/>
          </p:nvPr>
        </p:nvSpPr>
        <p:spPr>
          <a:xfrm>
            <a:off x="3641724" y="446087"/>
            <a:ext cx="4689475" cy="5414963"/>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804863" y="2260737"/>
            <a:ext cx="2660650"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46280CB7-EED0-406E-914D-F8039F80FB6B}" type="datetimeFigureOut">
              <a:rPr lang="fr-FR" smtClean="0"/>
              <a:pPr/>
              <a:t>19/02/2026</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9574D8A3-3444-4356-A330-636C5AF2C832}" type="slidenum">
              <a:rPr lang="fr-FR" smtClean="0"/>
              <a:pPr/>
              <a:t>‹N°›</a:t>
            </a:fld>
            <a:endParaRPr lang="fr-FR" dirty="0"/>
          </a:p>
        </p:txBody>
      </p:sp>
    </p:spTree>
    <p:extLst>
      <p:ext uri="{BB962C8B-B14F-4D97-AF65-F5344CB8AC3E}">
        <p14:creationId xmlns:p14="http://schemas.microsoft.com/office/powerpoint/2010/main" val="286248490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theme" Target="../theme/theme2.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1BEC73-49AA-45BC-B16C-50B32D0D6DD2}" type="datetimeFigureOut">
              <a:rPr lang="en-US">
                <a:solidFill>
                  <a:prstClr val="black">
                    <a:tint val="75000"/>
                  </a:prstClr>
                </a:solidFill>
              </a:rPr>
              <a:pPr/>
              <a:t>2/19/2026</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82040C-D3B1-42F1-A452-9128C48DC3A7}" type="slidenum">
              <a:rPr lang="en-US">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val="1559054170"/>
      </p:ext>
    </p:extLst>
  </p:cSld>
  <p:clrMap bg1="lt1" tx1="dk1" bg2="lt2" tx2="dk2" accent1="accent1" accent2="accent2" accent3="accent3" accent4="accent4" accent5="accent5" accent6="accent6" hlink="hlink" folHlink="folHlink"/>
  <p:sldLayoutIdLst>
    <p:sldLayoutId id="2147483649" r:id="rId1"/>
  </p:sldLayoutIdLst>
  <p:transition>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09997" y="447188"/>
            <a:ext cx="7524003"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fr-FR"/>
              <a:t>Modifiez le style du titre</a:t>
            </a:r>
            <a:endParaRPr lang="en-US" dirty="0"/>
          </a:p>
        </p:txBody>
      </p:sp>
      <p:sp>
        <p:nvSpPr>
          <p:cNvPr id="3" name="Text Placeholder 2"/>
          <p:cNvSpPr>
            <a:spLocks noGrp="1"/>
          </p:cNvSpPr>
          <p:nvPr>
            <p:ph type="body" idx="1"/>
          </p:nvPr>
        </p:nvSpPr>
        <p:spPr>
          <a:xfrm>
            <a:off x="809997" y="2184400"/>
            <a:ext cx="7524003"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3"/>
          </p:nvPr>
        </p:nvSpPr>
        <p:spPr>
          <a:xfrm>
            <a:off x="442797" y="6041361"/>
            <a:ext cx="6289532" cy="365125"/>
          </a:xfrm>
          <a:prstGeom prst="rect">
            <a:avLst/>
          </a:prstGeom>
        </p:spPr>
        <p:txBody>
          <a:bodyPr vert="horz" lIns="91440" tIns="45720" rIns="91440" bIns="45720" rtlCol="0" anchor="b"/>
          <a:lstStyle>
            <a:lvl1pPr algn="l">
              <a:defRPr sz="900">
                <a:solidFill>
                  <a:schemeClr val="tx1"/>
                </a:solidFill>
              </a:defRPr>
            </a:lvl1pPr>
          </a:lstStyle>
          <a:p>
            <a:endParaRPr lang="fr-FR" dirty="0"/>
          </a:p>
        </p:txBody>
      </p:sp>
      <p:sp>
        <p:nvSpPr>
          <p:cNvPr id="4" name="Date Placeholder 3"/>
          <p:cNvSpPr>
            <a:spLocks noGrp="1"/>
          </p:cNvSpPr>
          <p:nvPr>
            <p:ph type="dt" sz="half" idx="2"/>
          </p:nvPr>
        </p:nvSpPr>
        <p:spPr>
          <a:xfrm>
            <a:off x="6911422" y="6041361"/>
            <a:ext cx="993161" cy="365125"/>
          </a:xfrm>
          <a:prstGeom prst="rect">
            <a:avLst/>
          </a:prstGeom>
        </p:spPr>
        <p:txBody>
          <a:bodyPr vert="horz" lIns="91440" tIns="45720" rIns="91440" bIns="45720" rtlCol="0" anchor="b"/>
          <a:lstStyle>
            <a:lvl1pPr algn="r">
              <a:defRPr sz="900">
                <a:solidFill>
                  <a:schemeClr val="tx1"/>
                </a:solidFill>
              </a:defRPr>
            </a:lvl1pPr>
          </a:lstStyle>
          <a:p>
            <a:fld id="{46280CB7-EED0-406E-914D-F8039F80FB6B}" type="datetimeFigureOut">
              <a:rPr lang="fr-FR" smtClean="0"/>
              <a:pPr/>
              <a:t>19/02/2026</a:t>
            </a:fld>
            <a:endParaRPr lang="fr-FR" dirty="0"/>
          </a:p>
        </p:txBody>
      </p:sp>
      <p:sp>
        <p:nvSpPr>
          <p:cNvPr id="6" name="Slide Number Placeholder 5"/>
          <p:cNvSpPr>
            <a:spLocks noGrp="1"/>
          </p:cNvSpPr>
          <p:nvPr>
            <p:ph type="sldNum" sz="quarter" idx="4"/>
          </p:nvPr>
        </p:nvSpPr>
        <p:spPr>
          <a:xfrm>
            <a:off x="7904584" y="5915887"/>
            <a:ext cx="796616" cy="490599"/>
          </a:xfrm>
          <a:prstGeom prst="rect">
            <a:avLst/>
          </a:prstGeom>
        </p:spPr>
        <p:txBody>
          <a:bodyPr vert="horz" lIns="91440" tIns="45720" rIns="91440" bIns="10800" rtlCol="0" anchor="b"/>
          <a:lstStyle>
            <a:lvl1pPr algn="r">
              <a:defRPr sz="2000">
                <a:solidFill>
                  <a:schemeClr val="accent1"/>
                </a:solidFill>
              </a:defRPr>
            </a:lvl1pPr>
          </a:lstStyle>
          <a:p>
            <a:fld id="{9574D8A3-3444-4356-A330-636C5AF2C832}" type="slidenum">
              <a:rPr lang="fr-FR" smtClean="0"/>
              <a:pPr/>
              <a:t>‹N°›</a:t>
            </a:fld>
            <a:endParaRPr lang="fr-FR" dirty="0"/>
          </a:p>
        </p:txBody>
      </p:sp>
    </p:spTree>
    <p:extLst>
      <p:ext uri="{BB962C8B-B14F-4D97-AF65-F5344CB8AC3E}">
        <p14:creationId xmlns:p14="http://schemas.microsoft.com/office/powerpoint/2010/main" val="2217817050"/>
      </p:ext>
    </p:extLst>
  </p:cSld>
  <p:clrMap bg1="dk1" tx1="lt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Lst>
  <p:txStyles>
    <p:titleStyle>
      <a:lvl1pPr algn="l" defTabSz="457200" rtl="0" eaLnBrk="1" latinLnBrk="0" hangingPunct="1">
        <a:spcBef>
          <a:spcPct val="0"/>
        </a:spcBef>
        <a:buNone/>
        <a:defRPr sz="4000" b="1" kern="1200">
          <a:solidFill>
            <a:srgbClr val="FEFEFE"/>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0000">
              <a:schemeClr val="bg1">
                <a:lumMod val="95000"/>
              </a:schemeClr>
            </a:gs>
            <a:gs pos="99000">
              <a:schemeClr val="bg1">
                <a:lumMod val="65000"/>
              </a:schemeClr>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3" name="Picture 2" descr="2691196551_6da7111c35_b.jpg"/>
          <p:cNvPicPr>
            <a:picLocks noChangeAspect="1"/>
          </p:cNvPicPr>
          <p:nvPr/>
        </p:nvPicPr>
        <p:blipFill>
          <a:blip r:embed="rId3" cstate="print"/>
          <a:srcRect/>
          <a:stretch>
            <a:fillRect/>
          </a:stretch>
        </p:blipFill>
        <p:spPr>
          <a:xfrm>
            <a:off x="0" y="0"/>
            <a:ext cx="9144000" cy="2895600"/>
          </a:xfrm>
          <a:prstGeom prst="rect">
            <a:avLst/>
          </a:prstGeom>
          <a:effectLst>
            <a:reflection blurRad="6350" stA="50000" endA="300" endPos="55000" dir="5400000" sy="-100000" algn="bl" rotWithShape="0"/>
          </a:effectLst>
        </p:spPr>
      </p:pic>
      <p:sp>
        <p:nvSpPr>
          <p:cNvPr id="7" name="TextBox 6"/>
          <p:cNvSpPr txBox="1"/>
          <p:nvPr/>
        </p:nvSpPr>
        <p:spPr>
          <a:xfrm>
            <a:off x="1019197" y="3269903"/>
            <a:ext cx="7498591" cy="3046988"/>
          </a:xfrm>
          <a:prstGeom prst="rect">
            <a:avLst/>
          </a:prstGeom>
          <a:noFill/>
        </p:spPr>
        <p:txBody>
          <a:bodyPr wrap="none" rtlCol="0">
            <a:spAutoFit/>
          </a:bodyPr>
          <a:lstStyle/>
          <a:p>
            <a:pPr algn="ctr"/>
            <a:r>
              <a:rPr lang="fr-FR" sz="4200" spc="100" dirty="0">
                <a:solidFill>
                  <a:srgbClr val="002060"/>
                </a:solidFill>
                <a:effectLst>
                  <a:reflection blurRad="6350" stA="60000" endA="900" endPos="58000" dir="5400000" sy="-100000" algn="bl" rotWithShape="0"/>
                </a:effectLst>
                <a:latin typeface="Impact" pitchFamily="34" charset="0"/>
              </a:rPr>
              <a:t>Lycée général et technologique</a:t>
            </a:r>
          </a:p>
          <a:p>
            <a:pPr algn="ctr"/>
            <a:r>
              <a:rPr lang="fr-FR" sz="4200" spc="100" dirty="0">
                <a:solidFill>
                  <a:srgbClr val="002060"/>
                </a:solidFill>
                <a:effectLst>
                  <a:reflection blurRad="6350" stA="60000" endA="900" endPos="58000" dir="5400000" sy="-100000" algn="bl" rotWithShape="0"/>
                </a:effectLst>
                <a:latin typeface="Impact" pitchFamily="34" charset="0"/>
              </a:rPr>
              <a:t>Marie-Curie</a:t>
            </a:r>
          </a:p>
          <a:p>
            <a:pPr algn="ctr"/>
            <a:r>
              <a:rPr lang="fr-FR" sz="4200" spc="100" dirty="0">
                <a:solidFill>
                  <a:srgbClr val="002060"/>
                </a:solidFill>
                <a:effectLst>
                  <a:reflection blurRad="6350" stA="60000" endA="900" endPos="58000" dir="5400000" sy="-100000" algn="bl" rotWithShape="0"/>
                </a:effectLst>
                <a:latin typeface="Impact" pitchFamily="34" charset="0"/>
              </a:rPr>
              <a:t>TARBES</a:t>
            </a:r>
            <a:endParaRPr lang="fr-FR" sz="4200" b="0" i="0" spc="100" dirty="0">
              <a:solidFill>
                <a:srgbClr val="002060"/>
              </a:solidFill>
              <a:effectLst>
                <a:reflection blurRad="6350" stA="60000" endA="900" endPos="58000" dir="5400000" sy="-100000" algn="bl" rotWithShape="0"/>
              </a:effectLst>
              <a:latin typeface="Impact" pitchFamily="34" charset="0"/>
              <a:ea typeface="+mn-ea"/>
              <a:cs typeface="+mn-cs"/>
            </a:endParaRPr>
          </a:p>
          <a:p>
            <a:pPr algn="ctr"/>
            <a:endParaRPr lang="fr-FR" sz="4200" spc="100" dirty="0">
              <a:solidFill>
                <a:srgbClr val="002060"/>
              </a:solidFill>
              <a:effectLst>
                <a:reflection blurRad="6350" stA="60000" endA="900" endPos="58000" dir="5400000" sy="-100000" algn="bl" rotWithShape="0"/>
              </a:effectLst>
              <a:latin typeface="Impact" pitchFamily="34" charset="0"/>
            </a:endParaRPr>
          </a:p>
          <a:p>
            <a:pPr algn="ctr"/>
            <a:endParaRPr lang="fr-FR" sz="2400" b="0" i="0" spc="100" dirty="0">
              <a:solidFill>
                <a:srgbClr val="002060"/>
              </a:solidFill>
              <a:effectLst>
                <a:reflection blurRad="6350" stA="60000" endA="900" endPos="58000" dir="5400000" sy="-100000" algn="bl" rotWithShape="0"/>
              </a:effectLst>
              <a:latin typeface="Impact" pitchFamily="34" charset="0"/>
              <a:ea typeface="+mn-ea"/>
              <a:cs typeface="+mn-cs"/>
            </a:endParaRPr>
          </a:p>
        </p:txBody>
      </p:sp>
    </p:spTree>
    <p:extLst>
      <p:ext uri="{BB962C8B-B14F-4D97-AF65-F5344CB8AC3E}">
        <p14:creationId xmlns:p14="http://schemas.microsoft.com/office/powerpoint/2010/main" val="3986914825"/>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FA638D83-7EB9-4E2D-BD33-847D8B011798}"/>
              </a:ext>
            </a:extLst>
          </p:cNvPr>
          <p:cNvSpPr txBox="1"/>
          <p:nvPr/>
        </p:nvSpPr>
        <p:spPr>
          <a:xfrm>
            <a:off x="318052" y="2204864"/>
            <a:ext cx="8507896" cy="4862870"/>
          </a:xfrm>
          <a:prstGeom prst="rect">
            <a:avLst/>
          </a:prstGeom>
          <a:noFill/>
        </p:spPr>
        <p:txBody>
          <a:bodyPr wrap="square" rtlCol="0">
            <a:spAutoFit/>
          </a:bodyPr>
          <a:lstStyle/>
          <a:p>
            <a:pPr fontAlgn="base">
              <a:defRPr/>
            </a:pPr>
            <a:r>
              <a:rPr lang="fr-FR" sz="2400" b="1" dirty="0">
                <a:solidFill>
                  <a:srgbClr val="92D050"/>
                </a:solidFill>
                <a:latin typeface="Comic Sans MS" panose="030F0702030302020204" pitchFamily="66" charset="0"/>
              </a:rPr>
              <a:t>POUR QUOI FAIRE ???</a:t>
            </a:r>
          </a:p>
          <a:p>
            <a:pPr lvl="0" algn="just">
              <a:defRPr/>
            </a:pPr>
            <a:r>
              <a:rPr lang="fr-FR" dirty="0">
                <a:solidFill>
                  <a:prstClr val="white"/>
                </a:solidFill>
                <a:latin typeface="Comic Sans MS" panose="030F0702030302020204" pitchFamily="66" charset="0"/>
              </a:rPr>
              <a:t>Les bacheliers ST2S peuvent accéder:</a:t>
            </a:r>
          </a:p>
          <a:p>
            <a:pPr lvl="0" algn="just">
              <a:defRPr/>
            </a:pPr>
            <a:endParaRPr lang="fr-FR" dirty="0">
              <a:solidFill>
                <a:prstClr val="white"/>
              </a:solidFill>
              <a:latin typeface="Comic Sans MS" panose="030F0702030302020204" pitchFamily="66" charset="0"/>
            </a:endParaRPr>
          </a:p>
          <a:p>
            <a:pPr marL="285750" lvl="0" indent="-285750" algn="just">
              <a:buFontTx/>
              <a:buChar char="-"/>
              <a:defRPr/>
            </a:pPr>
            <a:r>
              <a:rPr lang="fr-FR" dirty="0">
                <a:solidFill>
                  <a:prstClr val="white"/>
                </a:solidFill>
                <a:latin typeface="Comic Sans MS" panose="030F0702030302020204" pitchFamily="66" charset="0"/>
              </a:rPr>
              <a:t>à des BTS des secteurs de la santé, de l’appareillage médical et du social (ESF, diététique, analyses médicales, opticien lunetier, prothésiste…)</a:t>
            </a:r>
          </a:p>
          <a:p>
            <a:pPr marL="285750" lvl="0" indent="-285750" algn="just">
              <a:buFontTx/>
              <a:buChar char="-"/>
              <a:defRPr/>
            </a:pPr>
            <a:r>
              <a:rPr lang="fr-FR" dirty="0">
                <a:solidFill>
                  <a:prstClr val="white"/>
                </a:solidFill>
                <a:latin typeface="Comic Sans MS" panose="030F0702030302020204" pitchFamily="66" charset="0"/>
              </a:rPr>
              <a:t>à des BUT carrières sociales, génie biologique, analyses biologiques et biochimiques…)</a:t>
            </a:r>
          </a:p>
          <a:p>
            <a:pPr marL="285750" lvl="0" indent="-285750" algn="just">
              <a:buFontTx/>
              <a:buChar char="-"/>
              <a:defRPr/>
            </a:pPr>
            <a:r>
              <a:rPr lang="fr-FR" dirty="0">
                <a:solidFill>
                  <a:prstClr val="white"/>
                </a:solidFill>
                <a:latin typeface="Comic Sans MS" panose="030F0702030302020204" pitchFamily="66" charset="0"/>
              </a:rPr>
              <a:t>à des concours d’entrée pour intégrer des écoles paramédicales et sociales</a:t>
            </a:r>
          </a:p>
          <a:p>
            <a:pPr marL="285750" lvl="0" indent="-285750" algn="just">
              <a:buFontTx/>
              <a:buChar char="-"/>
              <a:defRPr/>
            </a:pPr>
            <a:r>
              <a:rPr lang="fr-FR" dirty="0">
                <a:solidFill>
                  <a:prstClr val="white"/>
                </a:solidFill>
                <a:latin typeface="Comic Sans MS" panose="030F0702030302020204" pitchFamily="66" charset="0"/>
              </a:rPr>
              <a:t>aux écoles d’infirmier/infirmière (IFSI)</a:t>
            </a:r>
          </a:p>
          <a:p>
            <a:pPr marL="285750" indent="-285750" algn="just">
              <a:buFontTx/>
              <a:buChar char="-"/>
              <a:defRPr/>
            </a:pPr>
            <a:r>
              <a:rPr lang="fr-FR" dirty="0">
                <a:solidFill>
                  <a:prstClr val="white"/>
                </a:solidFill>
                <a:latin typeface="Comic Sans MS" panose="030F0702030302020204" pitchFamily="66" charset="0"/>
              </a:rPr>
              <a:t>à des DE (diplôme d’état): : assistant de service social, éducateur spécialisé, éducateur de jeunes enfants,  pédicure-podologue, psychomotricien, audioprothésiste,  technicien en analyses biomédicales, manipulateur en électroradiologie médicale, auxiliaire de puériculture…</a:t>
            </a:r>
          </a:p>
          <a:p>
            <a:pPr marL="285750" lvl="0" indent="-285750" algn="just">
              <a:buFontTx/>
              <a:buChar char="-"/>
              <a:defRPr/>
            </a:pPr>
            <a:r>
              <a:rPr lang="fr-FR" dirty="0">
                <a:solidFill>
                  <a:prstClr val="white"/>
                </a:solidFill>
                <a:latin typeface="Comic Sans MS" panose="030F0702030302020204" pitchFamily="66" charset="0"/>
              </a:rPr>
              <a:t>à des licences (3 ans) à l’université (bon niveau nécessaire dans les matières générales, de l'autonomie et de bonnes capacités à l'écrit)</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noProof="0" dirty="0">
              <a:ln>
                <a:noFill/>
              </a:ln>
              <a:solidFill>
                <a:prstClr val="white"/>
              </a:solidFill>
              <a:effectLst/>
              <a:uLnTx/>
              <a:uFillTx/>
              <a:latin typeface="Comic Sans MS" panose="030F0702030302020204" pitchFamily="66"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6" name="Titre 1">
            <a:extLst>
              <a:ext uri="{FF2B5EF4-FFF2-40B4-BE49-F238E27FC236}">
                <a16:creationId xmlns:a16="http://schemas.microsoft.com/office/drawing/2014/main" id="{38AD30DF-AB02-4BD7-A068-493CDFFFBB0A}"/>
              </a:ext>
            </a:extLst>
          </p:cNvPr>
          <p:cNvSpPr>
            <a:spLocks noGrp="1"/>
          </p:cNvSpPr>
          <p:nvPr>
            <p:ph type="title"/>
          </p:nvPr>
        </p:nvSpPr>
        <p:spPr>
          <a:xfrm>
            <a:off x="809625" y="548680"/>
            <a:ext cx="7524750" cy="969963"/>
          </a:xfrm>
        </p:spPr>
        <p:txBody>
          <a:bodyPr/>
          <a:lstStyle/>
          <a:p>
            <a:pPr algn="ctr"/>
            <a:r>
              <a:rPr lang="fr-FR" dirty="0">
                <a:solidFill>
                  <a:schemeClr val="accent6">
                    <a:lumMod val="60000"/>
                    <a:lumOff val="40000"/>
                  </a:schemeClr>
                </a:solidFill>
              </a:rPr>
              <a:t>ST2S</a:t>
            </a:r>
            <a:r>
              <a:rPr lang="fr-FR" dirty="0">
                <a:solidFill>
                  <a:schemeClr val="tx1"/>
                </a:solidFill>
              </a:rPr>
              <a:t> </a:t>
            </a:r>
            <a:br>
              <a:rPr lang="fr-FR" dirty="0">
                <a:solidFill>
                  <a:schemeClr val="tx1"/>
                </a:solidFill>
              </a:rPr>
            </a:br>
            <a:r>
              <a:rPr lang="fr-FR" sz="1600" dirty="0">
                <a:solidFill>
                  <a:schemeClr val="tx1"/>
                </a:solidFill>
              </a:rPr>
              <a:t>(</a:t>
            </a:r>
            <a:r>
              <a:rPr lang="fr-FR" sz="2400" dirty="0">
                <a:solidFill>
                  <a:schemeClr val="tx1"/>
                </a:solidFill>
              </a:rPr>
              <a:t>Sciences et technologies </a:t>
            </a:r>
            <a:br>
              <a:rPr lang="fr-FR" sz="2400" dirty="0">
                <a:solidFill>
                  <a:schemeClr val="tx1"/>
                </a:solidFill>
              </a:rPr>
            </a:br>
            <a:r>
              <a:rPr lang="fr-FR" sz="2400" dirty="0">
                <a:solidFill>
                  <a:schemeClr val="tx1"/>
                </a:solidFill>
              </a:rPr>
              <a:t>de la santé et du social</a:t>
            </a:r>
            <a:r>
              <a:rPr lang="fr-FR" sz="1600" dirty="0">
                <a:solidFill>
                  <a:schemeClr val="tx1"/>
                </a:solidFill>
              </a:rPr>
              <a:t>)</a:t>
            </a:r>
            <a:endParaRPr lang="fr-FR" dirty="0">
              <a:solidFill>
                <a:schemeClr val="tx1"/>
              </a:solidFill>
            </a:endParaRPr>
          </a:p>
        </p:txBody>
      </p:sp>
    </p:spTree>
    <p:extLst>
      <p:ext uri="{BB962C8B-B14F-4D97-AF65-F5344CB8AC3E}">
        <p14:creationId xmlns:p14="http://schemas.microsoft.com/office/powerpoint/2010/main" val="24136882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B3E37A-D85F-45FB-BFF1-9A5A7212B8BD}"/>
              </a:ext>
            </a:extLst>
          </p:cNvPr>
          <p:cNvSpPr>
            <a:spLocks noGrp="1"/>
          </p:cNvSpPr>
          <p:nvPr>
            <p:ph type="title"/>
          </p:nvPr>
        </p:nvSpPr>
        <p:spPr>
          <a:xfrm>
            <a:off x="809998" y="260648"/>
            <a:ext cx="7524003" cy="1451865"/>
          </a:xfrm>
        </p:spPr>
        <p:txBody>
          <a:bodyPr/>
          <a:lstStyle/>
          <a:p>
            <a:pPr algn="ctr"/>
            <a:r>
              <a:rPr lang="fr-FR" dirty="0">
                <a:solidFill>
                  <a:schemeClr val="accent6">
                    <a:lumMod val="60000"/>
                    <a:lumOff val="40000"/>
                  </a:schemeClr>
                </a:solidFill>
              </a:rPr>
              <a:t>STMG</a:t>
            </a:r>
            <a:r>
              <a:rPr lang="fr-FR" dirty="0"/>
              <a:t> </a:t>
            </a:r>
            <a:br>
              <a:rPr lang="fr-FR" dirty="0"/>
            </a:br>
            <a:r>
              <a:rPr lang="fr-FR" sz="1600" dirty="0"/>
              <a:t>(</a:t>
            </a:r>
            <a:r>
              <a:rPr lang="fr-FR" sz="2400" dirty="0"/>
              <a:t>sciences et technologies </a:t>
            </a:r>
            <a:br>
              <a:rPr lang="fr-FR" sz="2400" dirty="0"/>
            </a:br>
            <a:r>
              <a:rPr lang="fr-FR" sz="2400" dirty="0"/>
              <a:t>du management et de la gestion</a:t>
            </a:r>
            <a:r>
              <a:rPr lang="fr-FR" sz="1600" dirty="0"/>
              <a:t>)</a:t>
            </a:r>
          </a:p>
        </p:txBody>
      </p:sp>
      <p:sp>
        <p:nvSpPr>
          <p:cNvPr id="3" name="ZoneTexte 2">
            <a:extLst>
              <a:ext uri="{FF2B5EF4-FFF2-40B4-BE49-F238E27FC236}">
                <a16:creationId xmlns:a16="http://schemas.microsoft.com/office/drawing/2014/main" id="{B079D8ED-CD72-4E1E-A710-48F31C28A45A}"/>
              </a:ext>
            </a:extLst>
          </p:cNvPr>
          <p:cNvSpPr txBox="1"/>
          <p:nvPr/>
        </p:nvSpPr>
        <p:spPr>
          <a:xfrm>
            <a:off x="331290" y="2132856"/>
            <a:ext cx="8481419" cy="4770537"/>
          </a:xfrm>
          <a:prstGeom prst="rect">
            <a:avLst/>
          </a:prstGeom>
          <a:noFill/>
        </p:spPr>
        <p:txBody>
          <a:bodyPr wrap="square" rtlCol="0">
            <a:spAutoFit/>
          </a:bodyPr>
          <a:lstStyle/>
          <a:p>
            <a:pPr>
              <a:defRPr/>
            </a:pPr>
            <a:r>
              <a:rPr lang="fr-FR" sz="2400" b="1" dirty="0">
                <a:solidFill>
                  <a:srgbClr val="92D050"/>
                </a:solidFill>
                <a:latin typeface="Comic Sans MS" panose="030F0702030302020204" pitchFamily="66" charset="0"/>
              </a:rPr>
              <a:t>POUR QUI ???</a:t>
            </a:r>
          </a:p>
          <a:p>
            <a:pPr>
              <a:defRPr/>
            </a:pPr>
            <a:r>
              <a:rPr lang="fr-FR" sz="1700" dirty="0">
                <a:latin typeface="Comic Sans MS" panose="030F0702030302020204" pitchFamily="66" charset="0"/>
              </a:rPr>
              <a:t>Les élèves intéressés par la réalité du fonctionnement des organisations, les relations au travail, les nouveaux usages du numérique, le marketing, la recherche et la mesure de la performance, l’analyse des décisions et l’impact des stratégies d’entreprise.</a:t>
            </a:r>
          </a:p>
          <a:p>
            <a:pPr>
              <a:defRPr/>
            </a:pPr>
            <a:endParaRPr lang="fr-FR" dirty="0">
              <a:latin typeface="Comic Sans MS" panose="030F0702030302020204" pitchFamily="66" charset="0"/>
            </a:endParaRPr>
          </a:p>
          <a:p>
            <a:pPr>
              <a:defRPr/>
            </a:pPr>
            <a:r>
              <a:rPr lang="fr-FR" sz="2400" b="1" dirty="0">
                <a:solidFill>
                  <a:srgbClr val="92D050"/>
                </a:solidFill>
                <a:latin typeface="Comic Sans MS" panose="030F0702030302020204" pitchFamily="66" charset="0"/>
              </a:rPr>
              <a:t>QUEL CONTENU ???</a:t>
            </a:r>
          </a:p>
          <a:p>
            <a:pPr>
              <a:defRPr/>
            </a:pPr>
            <a:r>
              <a:rPr lang="fr-FR" sz="1700" dirty="0">
                <a:latin typeface="Comic Sans MS" panose="030F0702030302020204" pitchFamily="66" charset="0"/>
              </a:rPr>
              <a:t>Matières dominantes:</a:t>
            </a:r>
            <a:endParaRPr kumimoji="0" lang="fr-FR" sz="1700" b="0" i="0" u="none" strike="noStrike" kern="1200" cap="none" spc="0" normalizeH="0" baseline="0" noProof="0" dirty="0">
              <a:ln>
                <a:noFill/>
              </a:ln>
              <a:solidFill>
                <a:prstClr val="white"/>
              </a:solidFill>
              <a:effectLst/>
              <a:uLnTx/>
              <a:uFillTx/>
              <a:latin typeface="Century Gothic"/>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700" b="0" i="0" u="none" strike="noStrike" kern="1200" cap="none" spc="0" normalizeH="0" baseline="0" noProof="0" dirty="0">
                <a:ln>
                  <a:noFill/>
                </a:ln>
                <a:solidFill>
                  <a:prstClr val="white"/>
                </a:solidFill>
                <a:effectLst/>
                <a:uLnTx/>
                <a:uFillTx/>
                <a:latin typeface="Comic Sans MS" panose="030F0702030302020204" pitchFamily="66" charset="0"/>
              </a:rPr>
              <a:t>- </a:t>
            </a:r>
            <a:r>
              <a:rPr kumimoji="0" lang="fr-FR" sz="1700" b="1" i="0" u="none" strike="noStrike" kern="1200" cap="none" spc="0" normalizeH="0" baseline="0" noProof="0" dirty="0">
                <a:ln>
                  <a:noFill/>
                </a:ln>
                <a:solidFill>
                  <a:prstClr val="white"/>
                </a:solidFill>
                <a:effectLst/>
                <a:uLnTx/>
                <a:uFillTx/>
                <a:latin typeface="Comic Sans MS" panose="030F0702030302020204" pitchFamily="66" charset="0"/>
              </a:rPr>
              <a:t>Droit et économie</a:t>
            </a:r>
            <a:r>
              <a:rPr lang="fr-FR" sz="1700" dirty="0">
                <a:solidFill>
                  <a:prstClr val="white"/>
                </a:solidFill>
                <a:latin typeface="Comic Sans MS" panose="030F0702030302020204" pitchFamily="66" charset="0"/>
              </a:rPr>
              <a:t>: étude </a:t>
            </a:r>
            <a:r>
              <a:rPr kumimoji="0" lang="fr-FR" sz="1700" b="0" i="0" u="none" strike="noStrike" kern="1200" cap="none" spc="0" normalizeH="0" baseline="0" noProof="0" dirty="0">
                <a:ln>
                  <a:noFill/>
                </a:ln>
                <a:solidFill>
                  <a:prstClr val="white"/>
                </a:solidFill>
                <a:effectLst/>
                <a:uLnTx/>
                <a:uFillTx/>
                <a:latin typeface="Comic Sans MS" panose="030F0702030302020204" pitchFamily="66" charset="0"/>
              </a:rPr>
              <a:t>des règles et des mécanismes juridiques qui régissent le fonctionnement de la société.</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700" b="0" i="0" u="none" strike="noStrike" kern="1200" cap="none" spc="0" normalizeH="0" baseline="0" noProof="0" dirty="0">
              <a:ln>
                <a:noFill/>
              </a:ln>
              <a:solidFill>
                <a:prstClr val="white"/>
              </a:solidFill>
              <a:effectLst/>
              <a:uLnTx/>
              <a:uFillTx/>
              <a:latin typeface="Comic Sans MS" panose="030F0702030302020204" pitchFamily="66"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700" b="0" i="0" u="none" strike="noStrike" kern="1200" cap="none" spc="0" normalizeH="0" baseline="0" noProof="0" dirty="0">
                <a:ln>
                  <a:noFill/>
                </a:ln>
                <a:solidFill>
                  <a:prstClr val="white"/>
                </a:solidFill>
                <a:effectLst/>
                <a:uLnTx/>
                <a:uFillTx/>
                <a:latin typeface="Comic Sans MS" panose="030F0702030302020204" pitchFamily="66" charset="0"/>
              </a:rPr>
              <a:t>- </a:t>
            </a:r>
            <a:r>
              <a:rPr kumimoji="0" lang="fr-FR" sz="1700" b="1" i="0" u="none" strike="noStrike" kern="1200" cap="none" spc="0" normalizeH="0" baseline="0" noProof="0" dirty="0">
                <a:ln>
                  <a:noFill/>
                </a:ln>
                <a:solidFill>
                  <a:prstClr val="white"/>
                </a:solidFill>
                <a:effectLst/>
                <a:uLnTx/>
                <a:uFillTx/>
                <a:latin typeface="Comic Sans MS" panose="030F0702030302020204" pitchFamily="66" charset="0"/>
              </a:rPr>
              <a:t>Management</a:t>
            </a:r>
            <a:r>
              <a:rPr kumimoji="0" lang="fr-FR" sz="1700" b="0" i="0" u="none" strike="noStrike" kern="1200" cap="none" spc="0" normalizeH="0" baseline="0" noProof="0" dirty="0">
                <a:ln>
                  <a:noFill/>
                </a:ln>
                <a:solidFill>
                  <a:prstClr val="white"/>
                </a:solidFill>
                <a:effectLst/>
                <a:uLnTx/>
                <a:uFillTx/>
                <a:latin typeface="Comic Sans MS" panose="030F0702030302020204" pitchFamily="66" charset="0"/>
              </a:rPr>
              <a:t>: initiation au fonctionnement des entreprises, des organisations publiques et des associations.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700" b="0" i="0" u="none" strike="noStrike" kern="1200" cap="none" spc="0" normalizeH="0" baseline="0" noProof="0" dirty="0">
              <a:ln>
                <a:noFill/>
              </a:ln>
              <a:solidFill>
                <a:prstClr val="white"/>
              </a:solidFill>
              <a:effectLst/>
              <a:uLnTx/>
              <a:uFillTx/>
              <a:latin typeface="Comic Sans MS" panose="030F0702030302020204" pitchFamily="66" charset="0"/>
            </a:endParaRPr>
          </a:p>
          <a:p>
            <a:pPr lvl="0">
              <a:defRPr/>
            </a:pPr>
            <a:r>
              <a:rPr kumimoji="0" lang="fr-FR" sz="1700" b="0" i="0" u="none" strike="noStrike" kern="1200" cap="none" spc="0" normalizeH="0" baseline="0" noProof="0" dirty="0">
                <a:ln>
                  <a:noFill/>
                </a:ln>
                <a:solidFill>
                  <a:prstClr val="white"/>
                </a:solidFill>
                <a:effectLst/>
                <a:uLnTx/>
                <a:uFillTx/>
                <a:latin typeface="Comic Sans MS" panose="030F0702030302020204" pitchFamily="66" charset="0"/>
              </a:rPr>
              <a:t>- </a:t>
            </a:r>
            <a:r>
              <a:rPr kumimoji="0" lang="fr-FR" sz="1700" b="1" i="0" u="none" strike="noStrike" kern="1200" cap="none" spc="0" normalizeH="0" baseline="0" noProof="0" dirty="0">
                <a:ln>
                  <a:noFill/>
                </a:ln>
                <a:solidFill>
                  <a:prstClr val="white"/>
                </a:solidFill>
                <a:effectLst/>
                <a:uLnTx/>
                <a:uFillTx/>
                <a:latin typeface="Comic Sans MS" panose="030F0702030302020204" pitchFamily="66" charset="0"/>
              </a:rPr>
              <a:t>Sciences de gestion et numérique</a:t>
            </a:r>
            <a:r>
              <a:rPr kumimoji="0" lang="fr-FR" sz="1700" b="0" i="0" u="none" strike="noStrike" kern="1200" cap="none" spc="0" normalizeH="0" baseline="0" noProof="0" dirty="0">
                <a:ln>
                  <a:noFill/>
                </a:ln>
                <a:solidFill>
                  <a:prstClr val="white"/>
                </a:solidFill>
                <a:effectLst/>
                <a:uLnTx/>
                <a:uFillTx/>
                <a:latin typeface="Comic Sans MS" panose="030F0702030302020204" pitchFamily="66" charset="0"/>
              </a:rPr>
              <a:t>: </a:t>
            </a:r>
            <a:r>
              <a:rPr lang="fr-FR" sz="1700" dirty="0">
                <a:latin typeface="Comic Sans MS" panose="030F0702030302020204" pitchFamily="66" charset="0"/>
              </a:rPr>
              <a:t>l’observation, l’analyse, la conceptualisation et l’interprétation de cas d’entreprises. L’enseignement s’appuie sur des situations réelles et mobilise les outils et ressources numériques adaptés.</a:t>
            </a:r>
            <a:endParaRPr kumimoji="0" lang="fr-FR" sz="1700" b="0" i="0" u="none" strike="noStrike" kern="1200" cap="none" spc="0" normalizeH="0" baseline="0" noProof="0" dirty="0">
              <a:ln>
                <a:noFill/>
              </a:ln>
              <a:solidFill>
                <a:prstClr val="white"/>
              </a:solidFill>
              <a:effectLst/>
              <a:uLnTx/>
              <a:uFillTx/>
              <a:latin typeface="Comic Sans MS" panose="030F0702030302020204" pitchFamily="66" charset="0"/>
            </a:endParaRPr>
          </a:p>
        </p:txBody>
      </p:sp>
    </p:spTree>
    <p:extLst>
      <p:ext uri="{BB962C8B-B14F-4D97-AF65-F5344CB8AC3E}">
        <p14:creationId xmlns:p14="http://schemas.microsoft.com/office/powerpoint/2010/main" val="16171169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53C64349-F7BA-45A7-8F92-C557A67A10A2}"/>
              </a:ext>
            </a:extLst>
          </p:cNvPr>
          <p:cNvSpPr txBox="1"/>
          <p:nvPr/>
        </p:nvSpPr>
        <p:spPr>
          <a:xfrm>
            <a:off x="258415" y="2348880"/>
            <a:ext cx="8627165" cy="4062651"/>
          </a:xfrm>
          <a:prstGeom prst="rect">
            <a:avLst/>
          </a:prstGeom>
          <a:noFill/>
        </p:spPr>
        <p:txBody>
          <a:bodyPr wrap="square" rtlCol="0">
            <a:spAutoFit/>
          </a:bodyPr>
          <a:lstStyle/>
          <a:p>
            <a:pPr fontAlgn="base">
              <a:defRPr/>
            </a:pPr>
            <a:r>
              <a:rPr lang="fr-FR" sz="2400" b="1" dirty="0">
                <a:solidFill>
                  <a:srgbClr val="92D050"/>
                </a:solidFill>
                <a:latin typeface="Comic Sans MS" panose="030F0702030302020204" pitchFamily="66" charset="0"/>
              </a:rPr>
              <a:t>POUR QUOI FAIRE ???</a:t>
            </a:r>
          </a:p>
          <a:p>
            <a:pPr algn="just">
              <a:defRPr/>
            </a:pPr>
            <a:r>
              <a:rPr lang="fr-FR" dirty="0">
                <a:solidFill>
                  <a:prstClr val="white"/>
                </a:solidFill>
                <a:latin typeface="Comic Sans MS" panose="030F0702030302020204" pitchFamily="66" charset="0"/>
              </a:rPr>
              <a:t>Le bac STMG mène ensuite à des carrières dans la gestion-comptabilité, le marketing, le commerce ou la communication.</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b="0" i="0" u="none" strike="noStrike" kern="1200" cap="none" spc="0" normalizeH="0" baseline="0" noProof="0" dirty="0">
              <a:ln>
                <a:noFill/>
              </a:ln>
              <a:solidFill>
                <a:prstClr val="white"/>
              </a:solidFill>
              <a:effectLst/>
              <a:uLnTx/>
              <a:uFillTx/>
              <a:latin typeface="Century Gothic"/>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b="0" i="0" u="none" strike="noStrike" kern="1200" cap="none" spc="0" normalizeH="0" baseline="0" noProof="0" dirty="0">
                <a:ln>
                  <a:noFill/>
                </a:ln>
                <a:solidFill>
                  <a:prstClr val="white"/>
                </a:solidFill>
                <a:effectLst/>
                <a:uLnTx/>
                <a:uFillTx/>
                <a:latin typeface="Comic Sans MS" panose="030F0702030302020204" pitchFamily="66" charset="0"/>
              </a:rPr>
              <a:t>De nombreux bacheliers STMG se tournent vers un BTS (2 ans) ou un BUT (3 ans) en lien avec ces spécialités.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b="0" i="0" u="none" strike="noStrike" kern="1200" cap="none" spc="0" normalizeH="0" baseline="0" noProof="0" dirty="0">
                <a:ln>
                  <a:noFill/>
                </a:ln>
                <a:solidFill>
                  <a:prstClr val="white"/>
                </a:solidFill>
                <a:effectLst/>
                <a:uLnTx/>
                <a:uFillTx/>
                <a:latin typeface="Comic Sans MS" panose="030F0702030302020204" pitchFamily="66" charset="0"/>
              </a:rPr>
              <a:t>Un tiers des bacheliers STMG s’inscrit en licence à l’université (3 ans), ce qui nécessite un bon niveau dans les matières générales, de l'autonomie et de bonnes capacités à l'écrit.</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b="0" i="0" u="none" strike="noStrike" kern="1200" cap="none" spc="0" normalizeH="0" baseline="0" noProof="0" dirty="0">
                <a:ln>
                  <a:noFill/>
                </a:ln>
                <a:solidFill>
                  <a:prstClr val="white"/>
                </a:solidFill>
                <a:effectLst/>
                <a:uLnTx/>
                <a:uFillTx/>
                <a:latin typeface="Comic Sans MS" panose="030F0702030302020204" pitchFamily="66" charset="0"/>
              </a:rPr>
              <a:t>Les élèves ayant un bon dossier scolaire peuvent entrer en classe préparatoire économique et commerciale (2 ans).</a:t>
            </a:r>
          </a:p>
          <a:p>
            <a:pPr algn="just">
              <a:defRPr/>
            </a:pPr>
            <a:r>
              <a:rPr kumimoji="0" lang="fr-FR" b="0" i="0" u="none" strike="noStrike" kern="1200" cap="none" spc="0" normalizeH="0" baseline="0" noProof="0" dirty="0">
                <a:ln>
                  <a:noFill/>
                </a:ln>
                <a:solidFill>
                  <a:prstClr val="white"/>
                </a:solidFill>
                <a:effectLst/>
                <a:uLnTx/>
                <a:uFillTx/>
                <a:latin typeface="Comic Sans MS" panose="030F0702030302020204" pitchFamily="66" charset="0"/>
              </a:rPr>
              <a:t>Il est également possible d’entrer directement dans certaines écoles de commerce, de tourisme ou </a:t>
            </a:r>
            <a:r>
              <a:rPr lang="fr-FR" dirty="0">
                <a:solidFill>
                  <a:prstClr val="white"/>
                </a:solidFill>
                <a:latin typeface="Comic Sans MS" panose="030F0702030302020204" pitchFamily="66" charset="0"/>
              </a:rPr>
              <a:t>d’hôtellerie.</a:t>
            </a:r>
            <a:endParaRPr kumimoji="0" lang="fr-FR" b="0" i="0" u="none" strike="noStrike" kern="1200" cap="none" spc="0" normalizeH="0" baseline="0" noProof="0" dirty="0">
              <a:ln>
                <a:noFill/>
              </a:ln>
              <a:solidFill>
                <a:prstClr val="white"/>
              </a:solidFill>
              <a:effectLst/>
              <a:uLnTx/>
              <a:uFillTx/>
              <a:latin typeface="Century Gothic"/>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6" name="Titre 1">
            <a:extLst>
              <a:ext uri="{FF2B5EF4-FFF2-40B4-BE49-F238E27FC236}">
                <a16:creationId xmlns:a16="http://schemas.microsoft.com/office/drawing/2014/main" id="{58F8A134-20B6-4551-9D14-23BC93145C56}"/>
              </a:ext>
            </a:extLst>
          </p:cNvPr>
          <p:cNvSpPr>
            <a:spLocks noGrp="1"/>
          </p:cNvSpPr>
          <p:nvPr>
            <p:ph type="title"/>
          </p:nvPr>
        </p:nvSpPr>
        <p:spPr>
          <a:xfrm>
            <a:off x="809622" y="538802"/>
            <a:ext cx="7524750" cy="969963"/>
          </a:xfrm>
        </p:spPr>
        <p:txBody>
          <a:bodyPr/>
          <a:lstStyle/>
          <a:p>
            <a:pPr algn="ctr"/>
            <a:r>
              <a:rPr lang="fr-FR" dirty="0">
                <a:solidFill>
                  <a:schemeClr val="accent6">
                    <a:lumMod val="60000"/>
                    <a:lumOff val="40000"/>
                  </a:schemeClr>
                </a:solidFill>
              </a:rPr>
              <a:t>STMG</a:t>
            </a:r>
            <a:r>
              <a:rPr lang="fr-FR" dirty="0"/>
              <a:t> </a:t>
            </a:r>
            <a:br>
              <a:rPr lang="fr-FR" dirty="0"/>
            </a:br>
            <a:r>
              <a:rPr lang="fr-FR" sz="1600" dirty="0"/>
              <a:t>(</a:t>
            </a:r>
            <a:r>
              <a:rPr lang="fr-FR" sz="2400" dirty="0"/>
              <a:t>sciences et technologies </a:t>
            </a:r>
            <a:br>
              <a:rPr lang="fr-FR" sz="2400" dirty="0"/>
            </a:br>
            <a:r>
              <a:rPr lang="fr-FR" sz="2400" dirty="0"/>
              <a:t>du management et de la gestion</a:t>
            </a:r>
            <a:r>
              <a:rPr lang="fr-FR" sz="1600" dirty="0"/>
              <a:t>)</a:t>
            </a:r>
          </a:p>
        </p:txBody>
      </p:sp>
    </p:spTree>
    <p:extLst>
      <p:ext uri="{BB962C8B-B14F-4D97-AF65-F5344CB8AC3E}">
        <p14:creationId xmlns:p14="http://schemas.microsoft.com/office/powerpoint/2010/main" val="11123029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10000">
              <a:schemeClr val="bg1">
                <a:lumMod val="95000"/>
              </a:schemeClr>
            </a:gs>
            <a:gs pos="99000">
              <a:schemeClr val="bg1">
                <a:lumMod val="65000"/>
              </a:schemeClr>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3" name="Picture 2" descr="2691196551_6da7111c35_b.jpg"/>
          <p:cNvPicPr>
            <a:picLocks noChangeAspect="1"/>
          </p:cNvPicPr>
          <p:nvPr/>
        </p:nvPicPr>
        <p:blipFill>
          <a:blip r:embed="rId3" cstate="print"/>
          <a:srcRect/>
          <a:stretch>
            <a:fillRect/>
          </a:stretch>
        </p:blipFill>
        <p:spPr>
          <a:xfrm>
            <a:off x="0" y="0"/>
            <a:ext cx="9144000" cy="2895600"/>
          </a:xfrm>
          <a:prstGeom prst="rect">
            <a:avLst/>
          </a:prstGeom>
          <a:effectLst>
            <a:reflection blurRad="6350" stA="50000" endA="300" endPos="55000" dir="5400000" sy="-100000" algn="bl" rotWithShape="0"/>
          </a:effectLst>
        </p:spPr>
      </p:pic>
      <p:sp>
        <p:nvSpPr>
          <p:cNvPr id="4" name="TextBox 6">
            <a:extLst>
              <a:ext uri="{FF2B5EF4-FFF2-40B4-BE49-F238E27FC236}">
                <a16:creationId xmlns:a16="http://schemas.microsoft.com/office/drawing/2014/main" id="{7E5410B6-9E8A-4265-8241-61BB819D9108}"/>
              </a:ext>
            </a:extLst>
          </p:cNvPr>
          <p:cNvSpPr txBox="1"/>
          <p:nvPr/>
        </p:nvSpPr>
        <p:spPr>
          <a:xfrm>
            <a:off x="1390023" y="2895600"/>
            <a:ext cx="6685100" cy="3600986"/>
          </a:xfrm>
          <a:prstGeom prst="rect">
            <a:avLst/>
          </a:prstGeom>
          <a:noFill/>
        </p:spPr>
        <p:txBody>
          <a:bodyPr wrap="none" rtlCol="0">
            <a:spAutoFit/>
          </a:bodyPr>
          <a:lstStyle/>
          <a:p>
            <a:pPr algn="ctr"/>
            <a:r>
              <a:rPr lang="fr-FR" sz="4200" spc="100" dirty="0">
                <a:solidFill>
                  <a:srgbClr val="002060"/>
                </a:solidFill>
                <a:effectLst>
                  <a:reflection blurRad="6350" stA="60000" endA="900" endPos="58000" dir="5400000" sy="-100000" algn="bl" rotWithShape="0"/>
                </a:effectLst>
                <a:latin typeface="Impact" pitchFamily="34" charset="0"/>
              </a:rPr>
              <a:t>Rendez-vous </a:t>
            </a:r>
          </a:p>
          <a:p>
            <a:pPr algn="ctr"/>
            <a:r>
              <a:rPr lang="fr-FR" sz="4200" spc="100" dirty="0">
                <a:solidFill>
                  <a:srgbClr val="002060"/>
                </a:solidFill>
                <a:effectLst>
                  <a:reflection blurRad="6350" stA="60000" endA="900" endPos="58000" dir="5400000" sy="-100000" algn="bl" rotWithShape="0"/>
                </a:effectLst>
                <a:latin typeface="Impact" pitchFamily="34" charset="0"/>
              </a:rPr>
              <a:t>aux </a:t>
            </a:r>
          </a:p>
          <a:p>
            <a:pPr algn="ctr"/>
            <a:r>
              <a:rPr lang="fr-FR" sz="4200" spc="100" dirty="0">
                <a:solidFill>
                  <a:srgbClr val="002060"/>
                </a:solidFill>
                <a:effectLst>
                  <a:reflection blurRad="6350" stA="60000" endA="900" endPos="58000" dir="5400000" sy="-100000" algn="bl" rotWithShape="0"/>
                </a:effectLst>
                <a:latin typeface="Impact" pitchFamily="34" charset="0"/>
              </a:rPr>
              <a:t>Journées Portes ouvertes !!!</a:t>
            </a:r>
          </a:p>
          <a:p>
            <a:pPr algn="ctr"/>
            <a:endParaRPr lang="fr-FR" b="0" i="0" spc="100" dirty="0">
              <a:solidFill>
                <a:srgbClr val="002060"/>
              </a:solidFill>
              <a:effectLst>
                <a:reflection blurRad="6350" stA="60000" endA="900" endPos="58000" dir="5400000" sy="-100000" algn="bl" rotWithShape="0"/>
              </a:effectLst>
              <a:latin typeface="Impact" pitchFamily="34" charset="0"/>
              <a:ea typeface="+mn-ea"/>
              <a:cs typeface="+mn-cs"/>
            </a:endParaRPr>
          </a:p>
          <a:p>
            <a:pPr algn="ctr"/>
            <a:r>
              <a:rPr lang="fr-FR" sz="4200" spc="100" dirty="0">
                <a:solidFill>
                  <a:srgbClr val="FF0000"/>
                </a:solidFill>
                <a:effectLst>
                  <a:reflection blurRad="6350" stA="60000" endA="900" endPos="58000" dir="5400000" sy="-100000" algn="bl" rotWithShape="0"/>
                </a:effectLst>
                <a:latin typeface="Impact" pitchFamily="34" charset="0"/>
              </a:rPr>
              <a:t>Mercredi 18 mars 2026</a:t>
            </a:r>
          </a:p>
          <a:p>
            <a:pPr algn="ctr"/>
            <a:r>
              <a:rPr lang="fr-FR" sz="4200" b="0" i="0" spc="100" dirty="0">
                <a:solidFill>
                  <a:srgbClr val="FF0000"/>
                </a:solidFill>
                <a:effectLst>
                  <a:reflection blurRad="6350" stA="60000" endA="900" endPos="58000" dir="5400000" sy="-100000" algn="bl" rotWithShape="0"/>
                </a:effectLst>
                <a:latin typeface="Impact" pitchFamily="34" charset="0"/>
                <a:ea typeface="+mn-ea"/>
                <a:cs typeface="+mn-cs"/>
              </a:rPr>
              <a:t>13h30-17h</a:t>
            </a:r>
          </a:p>
        </p:txBody>
      </p:sp>
    </p:spTree>
    <p:extLst>
      <p:ext uri="{BB962C8B-B14F-4D97-AF65-F5344CB8AC3E}">
        <p14:creationId xmlns:p14="http://schemas.microsoft.com/office/powerpoint/2010/main" val="3117106578"/>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E8546B28-DB3C-4D53-84E5-806BC843A80D}"/>
              </a:ext>
            </a:extLst>
          </p:cNvPr>
          <p:cNvSpPr>
            <a:spLocks noGrp="1"/>
          </p:cNvSpPr>
          <p:nvPr>
            <p:ph type="title"/>
          </p:nvPr>
        </p:nvSpPr>
        <p:spPr>
          <a:xfrm>
            <a:off x="809625" y="188640"/>
            <a:ext cx="7524750" cy="1330003"/>
          </a:xfrm>
        </p:spPr>
        <p:txBody>
          <a:bodyPr/>
          <a:lstStyle/>
          <a:p>
            <a:pPr algn="ctr"/>
            <a:r>
              <a:rPr lang="fr-FR" dirty="0">
                <a:solidFill>
                  <a:schemeClr val="accent5">
                    <a:lumMod val="60000"/>
                    <a:lumOff val="40000"/>
                  </a:schemeClr>
                </a:solidFill>
              </a:rPr>
              <a:t>La classe de 2</a:t>
            </a:r>
            <a:r>
              <a:rPr lang="fr-FR" baseline="30000" dirty="0">
                <a:solidFill>
                  <a:schemeClr val="accent5">
                    <a:lumMod val="60000"/>
                    <a:lumOff val="40000"/>
                  </a:schemeClr>
                </a:solidFill>
              </a:rPr>
              <a:t>nde</a:t>
            </a:r>
            <a:r>
              <a:rPr lang="fr-FR" dirty="0">
                <a:solidFill>
                  <a:schemeClr val="accent5">
                    <a:lumMod val="60000"/>
                    <a:lumOff val="40000"/>
                  </a:schemeClr>
                </a:solidFill>
              </a:rPr>
              <a:t> </a:t>
            </a:r>
            <a:br>
              <a:rPr lang="fr-FR" dirty="0">
                <a:solidFill>
                  <a:schemeClr val="accent5">
                    <a:lumMod val="60000"/>
                    <a:lumOff val="40000"/>
                  </a:schemeClr>
                </a:solidFill>
              </a:rPr>
            </a:br>
            <a:r>
              <a:rPr lang="fr-FR" dirty="0">
                <a:solidFill>
                  <a:schemeClr val="accent5">
                    <a:lumMod val="60000"/>
                    <a:lumOff val="40000"/>
                  </a:schemeClr>
                </a:solidFill>
              </a:rPr>
              <a:t>générale et technologique</a:t>
            </a:r>
          </a:p>
        </p:txBody>
      </p:sp>
      <p:sp>
        <p:nvSpPr>
          <p:cNvPr id="5" name="ZoneTexte 4">
            <a:extLst>
              <a:ext uri="{FF2B5EF4-FFF2-40B4-BE49-F238E27FC236}">
                <a16:creationId xmlns:a16="http://schemas.microsoft.com/office/drawing/2014/main" id="{E8B3900A-E428-4686-A6D1-2BA045FC834D}"/>
              </a:ext>
            </a:extLst>
          </p:cNvPr>
          <p:cNvSpPr txBox="1"/>
          <p:nvPr/>
        </p:nvSpPr>
        <p:spPr>
          <a:xfrm>
            <a:off x="431540" y="2276872"/>
            <a:ext cx="8280919" cy="4154984"/>
          </a:xfrm>
          <a:prstGeom prst="rect">
            <a:avLst/>
          </a:prstGeom>
          <a:noFill/>
        </p:spPr>
        <p:txBody>
          <a:bodyPr wrap="square" rtlCol="0">
            <a:spAutoFit/>
          </a:bodyPr>
          <a:lstStyle/>
          <a:p>
            <a:pPr algn="just"/>
            <a:r>
              <a:rPr lang="fr-FR" sz="2400" dirty="0">
                <a:latin typeface="Comic Sans MS" panose="030F0702030302020204" pitchFamily="66" charset="0"/>
              </a:rPr>
              <a:t>La classe de seconde générale et technologique est conçue pour permettre aux élèves de </a:t>
            </a:r>
            <a:r>
              <a:rPr lang="fr-FR" sz="2400" b="1" dirty="0">
                <a:solidFill>
                  <a:srgbClr val="00B0F0"/>
                </a:solidFill>
                <a:latin typeface="Comic Sans MS" panose="030F0702030302020204" pitchFamily="66" charset="0"/>
              </a:rPr>
              <a:t>consolider</a:t>
            </a:r>
            <a:r>
              <a:rPr lang="fr-FR" sz="2400" dirty="0">
                <a:latin typeface="Comic Sans MS" panose="030F0702030302020204" pitchFamily="66" charset="0"/>
              </a:rPr>
              <a:t> leur maîtrise du socle commun de connaissances, de compétences et de culture afin de réussir la transition du collège au lycée. Elle les prépare à déterminer leur choix d'un parcours au sein du cycle terminal 1</a:t>
            </a:r>
            <a:r>
              <a:rPr lang="fr-FR" sz="2400" baseline="30000" dirty="0">
                <a:latin typeface="Comic Sans MS" panose="030F0702030302020204" pitchFamily="66" charset="0"/>
              </a:rPr>
              <a:t>ère</a:t>
            </a:r>
            <a:r>
              <a:rPr lang="fr-FR" sz="2400" dirty="0">
                <a:latin typeface="Comic Sans MS" panose="030F0702030302020204" pitchFamily="66" charset="0"/>
              </a:rPr>
              <a:t> / Tale.</a:t>
            </a:r>
          </a:p>
          <a:p>
            <a:pPr algn="just"/>
            <a:endParaRPr lang="fr-FR" sz="2400" dirty="0">
              <a:latin typeface="Comic Sans MS" panose="030F0702030302020204" pitchFamily="66" charset="0"/>
            </a:endParaRPr>
          </a:p>
          <a:p>
            <a:pPr algn="just"/>
            <a:r>
              <a:rPr lang="fr-FR" sz="2400" dirty="0">
                <a:latin typeface="Comic Sans MS" panose="030F0702030302020204" pitchFamily="66" charset="0"/>
              </a:rPr>
              <a:t>C’est une classe </a:t>
            </a:r>
            <a:r>
              <a:rPr lang="fr-FR" sz="2400" b="1" dirty="0">
                <a:solidFill>
                  <a:srgbClr val="00B0F0"/>
                </a:solidFill>
                <a:latin typeface="Comic Sans MS" panose="030F0702030302020204" pitchFamily="66" charset="0"/>
              </a:rPr>
              <a:t>exigeante</a:t>
            </a:r>
            <a:r>
              <a:rPr lang="fr-FR" sz="2400" dirty="0">
                <a:latin typeface="Comic Sans MS" panose="030F0702030302020204" pitchFamily="66" charset="0"/>
              </a:rPr>
              <a:t> tant au niveau du travail à fournir que de l’autonomie à acquérir.</a:t>
            </a:r>
          </a:p>
          <a:p>
            <a:pPr algn="just"/>
            <a:endParaRPr lang="fr-FR" sz="2400" b="1" dirty="0">
              <a:solidFill>
                <a:srgbClr val="00B0F0"/>
              </a:solidFill>
              <a:latin typeface="Comic Sans MS" panose="030F0702030302020204" pitchFamily="66" charset="0"/>
            </a:endParaRPr>
          </a:p>
          <a:p>
            <a:pPr algn="just"/>
            <a:r>
              <a:rPr lang="fr-FR" sz="2400" b="1" dirty="0">
                <a:solidFill>
                  <a:srgbClr val="00B0F0"/>
                </a:solidFill>
                <a:latin typeface="Comic Sans MS" panose="030F0702030302020204" pitchFamily="66" charset="0"/>
              </a:rPr>
              <a:t>En fin de 2</a:t>
            </a:r>
            <a:r>
              <a:rPr lang="fr-FR" sz="2400" b="1" baseline="30000" dirty="0">
                <a:solidFill>
                  <a:srgbClr val="00B0F0"/>
                </a:solidFill>
                <a:latin typeface="Comic Sans MS" panose="030F0702030302020204" pitchFamily="66" charset="0"/>
              </a:rPr>
              <a:t>nde</a:t>
            </a:r>
            <a:r>
              <a:rPr lang="fr-FR" sz="2400" b="1" dirty="0">
                <a:solidFill>
                  <a:srgbClr val="00B0F0"/>
                </a:solidFill>
                <a:latin typeface="Comic Sans MS" panose="030F0702030302020204" pitchFamily="66" charset="0"/>
              </a:rPr>
              <a:t> GT… nouveau palier d’orientation !!!</a:t>
            </a:r>
          </a:p>
        </p:txBody>
      </p:sp>
    </p:spTree>
    <p:extLst>
      <p:ext uri="{BB962C8B-B14F-4D97-AF65-F5344CB8AC3E}">
        <p14:creationId xmlns:p14="http://schemas.microsoft.com/office/powerpoint/2010/main" val="435702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E8546B28-DB3C-4D53-84E5-806BC843A80D}"/>
              </a:ext>
            </a:extLst>
          </p:cNvPr>
          <p:cNvSpPr>
            <a:spLocks noGrp="1"/>
          </p:cNvSpPr>
          <p:nvPr>
            <p:ph type="title"/>
          </p:nvPr>
        </p:nvSpPr>
        <p:spPr>
          <a:xfrm>
            <a:off x="809625" y="188640"/>
            <a:ext cx="7524750" cy="1330003"/>
          </a:xfrm>
        </p:spPr>
        <p:txBody>
          <a:bodyPr/>
          <a:lstStyle/>
          <a:p>
            <a:pPr algn="ctr"/>
            <a:r>
              <a:rPr lang="fr-FR" dirty="0">
                <a:solidFill>
                  <a:schemeClr val="accent5">
                    <a:lumMod val="60000"/>
                    <a:lumOff val="40000"/>
                  </a:schemeClr>
                </a:solidFill>
              </a:rPr>
              <a:t>La classe de 2</a:t>
            </a:r>
            <a:r>
              <a:rPr lang="fr-FR" baseline="30000" dirty="0">
                <a:solidFill>
                  <a:schemeClr val="accent5">
                    <a:lumMod val="60000"/>
                    <a:lumOff val="40000"/>
                  </a:schemeClr>
                </a:solidFill>
              </a:rPr>
              <a:t>nde</a:t>
            </a:r>
            <a:r>
              <a:rPr lang="fr-FR" dirty="0">
                <a:solidFill>
                  <a:schemeClr val="accent5">
                    <a:lumMod val="60000"/>
                    <a:lumOff val="40000"/>
                  </a:schemeClr>
                </a:solidFill>
              </a:rPr>
              <a:t> </a:t>
            </a:r>
            <a:br>
              <a:rPr lang="fr-FR" dirty="0">
                <a:solidFill>
                  <a:schemeClr val="accent5">
                    <a:lumMod val="60000"/>
                    <a:lumOff val="40000"/>
                  </a:schemeClr>
                </a:solidFill>
              </a:rPr>
            </a:br>
            <a:r>
              <a:rPr lang="fr-FR" dirty="0">
                <a:solidFill>
                  <a:schemeClr val="accent5">
                    <a:lumMod val="60000"/>
                    <a:lumOff val="40000"/>
                  </a:schemeClr>
                </a:solidFill>
              </a:rPr>
              <a:t>générale et technologique</a:t>
            </a:r>
          </a:p>
        </p:txBody>
      </p:sp>
      <p:sp>
        <p:nvSpPr>
          <p:cNvPr id="5" name="ZoneTexte 4">
            <a:extLst>
              <a:ext uri="{FF2B5EF4-FFF2-40B4-BE49-F238E27FC236}">
                <a16:creationId xmlns:a16="http://schemas.microsoft.com/office/drawing/2014/main" id="{E8B3900A-E428-4686-A6D1-2BA045FC834D}"/>
              </a:ext>
            </a:extLst>
          </p:cNvPr>
          <p:cNvSpPr txBox="1"/>
          <p:nvPr/>
        </p:nvSpPr>
        <p:spPr>
          <a:xfrm>
            <a:off x="323528" y="2132856"/>
            <a:ext cx="8496943" cy="4524315"/>
          </a:xfrm>
          <a:prstGeom prst="rect">
            <a:avLst/>
          </a:prstGeom>
          <a:noFill/>
        </p:spPr>
        <p:txBody>
          <a:bodyPr wrap="square" rtlCol="0">
            <a:spAutoFit/>
          </a:bodyPr>
          <a:lstStyle/>
          <a:p>
            <a:r>
              <a:rPr lang="fr-FR" dirty="0">
                <a:latin typeface="Comic Sans MS" panose="030F0702030302020204" pitchFamily="66" charset="0"/>
              </a:rPr>
              <a:t>Les enseignements de la classe de seconde générale et technologique comprennent :</a:t>
            </a:r>
          </a:p>
          <a:p>
            <a:endParaRPr lang="fr-FR" dirty="0">
              <a:latin typeface="Comic Sans MS" panose="030F0702030302020204" pitchFamily="66" charset="0"/>
            </a:endParaRPr>
          </a:p>
          <a:p>
            <a:pPr marL="285750" lvl="0" indent="-285750">
              <a:buFontTx/>
              <a:buChar char="-"/>
            </a:pPr>
            <a:r>
              <a:rPr lang="fr-FR" b="1" dirty="0">
                <a:solidFill>
                  <a:srgbClr val="00B0F0"/>
                </a:solidFill>
                <a:latin typeface="Comic Sans MS" panose="030F0702030302020204" pitchFamily="66" charset="0"/>
              </a:rPr>
              <a:t>des enseignements communs</a:t>
            </a:r>
            <a:r>
              <a:rPr lang="fr-FR" dirty="0">
                <a:latin typeface="Comic Sans MS" panose="030F0702030302020204" pitchFamily="66" charset="0"/>
              </a:rPr>
              <a:t>  : français, HG-EMC, langues vivantes A et B; </a:t>
            </a:r>
            <a:r>
              <a:rPr lang="fr-FR" dirty="0">
                <a:solidFill>
                  <a:schemeClr val="accent6">
                    <a:lumMod val="60000"/>
                    <a:lumOff val="40000"/>
                  </a:schemeClr>
                </a:solidFill>
                <a:latin typeface="Comic Sans MS" panose="030F0702030302020204" pitchFamily="66" charset="0"/>
              </a:rPr>
              <a:t>sciences économiques et sociales</a:t>
            </a:r>
            <a:r>
              <a:rPr lang="fr-FR" dirty="0">
                <a:latin typeface="Comic Sans MS" panose="030F0702030302020204" pitchFamily="66" charset="0"/>
              </a:rPr>
              <a:t>,  mathématiques, physique-chimie, sciences de la vie et de la Terre, éducation physique et sportive et </a:t>
            </a:r>
            <a:r>
              <a:rPr lang="fr-FR" dirty="0">
                <a:solidFill>
                  <a:schemeClr val="accent6">
                    <a:lumMod val="60000"/>
                    <a:lumOff val="40000"/>
                  </a:schemeClr>
                </a:solidFill>
                <a:latin typeface="Comic Sans MS" panose="030F0702030302020204" pitchFamily="66" charset="0"/>
              </a:rPr>
              <a:t>sciences numériques et technologie.</a:t>
            </a:r>
          </a:p>
          <a:p>
            <a:pPr lvl="0"/>
            <a:endParaRPr lang="fr-FR" dirty="0">
              <a:latin typeface="Comic Sans MS" panose="030F0702030302020204" pitchFamily="66" charset="0"/>
            </a:endParaRPr>
          </a:p>
          <a:p>
            <a:pPr lvl="0"/>
            <a:r>
              <a:rPr lang="fr-FR" b="1" dirty="0">
                <a:solidFill>
                  <a:srgbClr val="00B0F0"/>
                </a:solidFill>
                <a:latin typeface="Comic Sans MS" panose="030F0702030302020204" pitchFamily="66" charset="0"/>
              </a:rPr>
              <a:t>-</a:t>
            </a:r>
            <a:r>
              <a:rPr lang="fr-FR" b="1" dirty="0">
                <a:latin typeface="Comic Sans MS" panose="030F0702030302020204" pitchFamily="66" charset="0"/>
              </a:rPr>
              <a:t> </a:t>
            </a:r>
            <a:r>
              <a:rPr lang="fr-FR" b="1" dirty="0">
                <a:solidFill>
                  <a:srgbClr val="00B0F0"/>
                </a:solidFill>
                <a:latin typeface="Comic Sans MS" panose="030F0702030302020204" pitchFamily="66" charset="0"/>
              </a:rPr>
              <a:t>et des enseignements optionnels </a:t>
            </a:r>
            <a:r>
              <a:rPr lang="fr-FR" dirty="0">
                <a:latin typeface="Comic Sans MS" panose="030F0702030302020204" pitchFamily="66" charset="0"/>
              </a:rPr>
              <a:t>: 2 enseignements optionnels au plus selon les modalités suivantes : </a:t>
            </a:r>
          </a:p>
          <a:p>
            <a:pPr lvl="1"/>
            <a:r>
              <a:rPr lang="fr-FR" b="1" dirty="0">
                <a:latin typeface="Comic Sans MS" panose="030F0702030302020204" pitchFamily="66" charset="0"/>
              </a:rPr>
              <a:t>* </a:t>
            </a:r>
            <a:r>
              <a:rPr lang="fr-FR" b="1" dirty="0">
                <a:solidFill>
                  <a:srgbClr val="92D050"/>
                </a:solidFill>
                <a:latin typeface="Comic Sans MS" panose="030F0702030302020204" pitchFamily="66" charset="0"/>
              </a:rPr>
              <a:t>un enseignement optionnel général</a:t>
            </a:r>
            <a:r>
              <a:rPr lang="fr-FR" b="1" dirty="0">
                <a:latin typeface="Comic Sans MS" panose="030F0702030302020204" pitchFamily="66" charset="0"/>
              </a:rPr>
              <a:t> </a:t>
            </a:r>
            <a:r>
              <a:rPr lang="fr-FR" dirty="0">
                <a:latin typeface="Comic Sans MS" panose="030F0702030302020204" pitchFamily="66" charset="0"/>
              </a:rPr>
              <a:t>choisi parmi : LVC Portugais ou Occitan, langues des signes française, </a:t>
            </a:r>
            <a:r>
              <a:rPr lang="fr-FR" i="1" dirty="0">
                <a:solidFill>
                  <a:schemeClr val="accent6">
                    <a:lumMod val="60000"/>
                    <a:lumOff val="40000"/>
                  </a:schemeClr>
                </a:solidFill>
                <a:latin typeface="Comic Sans MS" panose="030F0702030302020204" pitchFamily="66" charset="0"/>
              </a:rPr>
              <a:t>arts plastiques, musique ou théâtre (parcours particuliers / commission d’étude des dossiers)</a:t>
            </a:r>
            <a:endParaRPr lang="fr-FR" dirty="0">
              <a:solidFill>
                <a:schemeClr val="accent6">
                  <a:lumMod val="60000"/>
                  <a:lumOff val="40000"/>
                </a:schemeClr>
              </a:solidFill>
              <a:latin typeface="Comic Sans MS" panose="030F0702030302020204" pitchFamily="66" charset="0"/>
            </a:endParaRPr>
          </a:p>
          <a:p>
            <a:pPr lvl="1"/>
            <a:r>
              <a:rPr lang="fr-FR" b="1" dirty="0">
                <a:latin typeface="Comic Sans MS" panose="030F0702030302020204" pitchFamily="66" charset="0"/>
              </a:rPr>
              <a:t>* </a:t>
            </a:r>
            <a:r>
              <a:rPr lang="fr-FR" b="1" dirty="0">
                <a:solidFill>
                  <a:srgbClr val="92D050"/>
                </a:solidFill>
                <a:latin typeface="Comic Sans MS" panose="030F0702030302020204" pitchFamily="66" charset="0"/>
              </a:rPr>
              <a:t>et /ou un enseignement optionnel technologique</a:t>
            </a:r>
            <a:r>
              <a:rPr lang="fr-FR" dirty="0">
                <a:latin typeface="Comic Sans MS" panose="030F0702030302020204" pitchFamily="66" charset="0"/>
              </a:rPr>
              <a:t> choisi parmi : management et gestion, santé et social, biotechnologies, sciences et laboratoire.</a:t>
            </a:r>
          </a:p>
        </p:txBody>
      </p:sp>
    </p:spTree>
    <p:extLst>
      <p:ext uri="{BB962C8B-B14F-4D97-AF65-F5344CB8AC3E}">
        <p14:creationId xmlns:p14="http://schemas.microsoft.com/office/powerpoint/2010/main" val="37668972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E8546B28-DB3C-4D53-84E5-806BC843A80D}"/>
              </a:ext>
            </a:extLst>
          </p:cNvPr>
          <p:cNvSpPr>
            <a:spLocks noGrp="1"/>
          </p:cNvSpPr>
          <p:nvPr>
            <p:ph type="title"/>
          </p:nvPr>
        </p:nvSpPr>
        <p:spPr>
          <a:xfrm>
            <a:off x="809625" y="188640"/>
            <a:ext cx="7524750" cy="1330003"/>
          </a:xfrm>
        </p:spPr>
        <p:txBody>
          <a:bodyPr/>
          <a:lstStyle/>
          <a:p>
            <a:pPr algn="ctr"/>
            <a:r>
              <a:rPr lang="fr-FR" dirty="0">
                <a:solidFill>
                  <a:schemeClr val="accent5">
                    <a:lumMod val="60000"/>
                    <a:lumOff val="40000"/>
                  </a:schemeClr>
                </a:solidFill>
              </a:rPr>
              <a:t>La classe de 2</a:t>
            </a:r>
            <a:r>
              <a:rPr lang="fr-FR" baseline="30000" dirty="0">
                <a:solidFill>
                  <a:schemeClr val="accent5">
                    <a:lumMod val="60000"/>
                    <a:lumOff val="40000"/>
                  </a:schemeClr>
                </a:solidFill>
              </a:rPr>
              <a:t>nde</a:t>
            </a:r>
            <a:r>
              <a:rPr lang="fr-FR" dirty="0">
                <a:solidFill>
                  <a:schemeClr val="accent5">
                    <a:lumMod val="60000"/>
                    <a:lumOff val="40000"/>
                  </a:schemeClr>
                </a:solidFill>
              </a:rPr>
              <a:t> </a:t>
            </a:r>
            <a:br>
              <a:rPr lang="fr-FR" dirty="0">
                <a:solidFill>
                  <a:schemeClr val="accent5">
                    <a:lumMod val="60000"/>
                    <a:lumOff val="40000"/>
                  </a:schemeClr>
                </a:solidFill>
              </a:rPr>
            </a:br>
            <a:r>
              <a:rPr lang="fr-FR" dirty="0">
                <a:solidFill>
                  <a:schemeClr val="accent5">
                    <a:lumMod val="60000"/>
                    <a:lumOff val="40000"/>
                  </a:schemeClr>
                </a:solidFill>
              </a:rPr>
              <a:t>générale et technologique</a:t>
            </a:r>
          </a:p>
        </p:txBody>
      </p:sp>
      <p:sp>
        <p:nvSpPr>
          <p:cNvPr id="5" name="ZoneTexte 4">
            <a:extLst>
              <a:ext uri="{FF2B5EF4-FFF2-40B4-BE49-F238E27FC236}">
                <a16:creationId xmlns:a16="http://schemas.microsoft.com/office/drawing/2014/main" id="{E8B3900A-E428-4686-A6D1-2BA045FC834D}"/>
              </a:ext>
            </a:extLst>
          </p:cNvPr>
          <p:cNvSpPr txBox="1"/>
          <p:nvPr/>
        </p:nvSpPr>
        <p:spPr>
          <a:xfrm>
            <a:off x="539552" y="2132856"/>
            <a:ext cx="8280919" cy="4755148"/>
          </a:xfrm>
          <a:prstGeom prst="rect">
            <a:avLst/>
          </a:prstGeom>
          <a:noFill/>
        </p:spPr>
        <p:txBody>
          <a:bodyPr wrap="square" rtlCol="0">
            <a:spAutoFit/>
          </a:bodyPr>
          <a:lstStyle/>
          <a:p>
            <a:r>
              <a:rPr lang="fr-FR" dirty="0">
                <a:latin typeface="Comic Sans MS" panose="030F0702030302020204" pitchFamily="66" charset="0"/>
              </a:rPr>
              <a:t>Les élèves bénéficient aussi:</a:t>
            </a:r>
          </a:p>
          <a:p>
            <a:endParaRPr lang="fr-FR" dirty="0">
              <a:latin typeface="Comic Sans MS" panose="030F0702030302020204" pitchFamily="66" charset="0"/>
            </a:endParaRPr>
          </a:p>
          <a:p>
            <a:pPr marL="285750" indent="-285750">
              <a:buFontTx/>
              <a:buChar char="-"/>
            </a:pPr>
            <a:r>
              <a:rPr lang="fr-FR" dirty="0">
                <a:latin typeface="Comic Sans MS" panose="030F0702030302020204" pitchFamily="66" charset="0"/>
              </a:rPr>
              <a:t>d'un accompagnement personnalisé en français et en mathématiques, au regard du résultats aux évaluations d’entrée en 2</a:t>
            </a:r>
            <a:r>
              <a:rPr lang="fr-FR" baseline="30000" dirty="0">
                <a:latin typeface="Comic Sans MS" panose="030F0702030302020204" pitchFamily="66" charset="0"/>
              </a:rPr>
              <a:t>nde</a:t>
            </a:r>
            <a:r>
              <a:rPr lang="fr-FR" dirty="0">
                <a:latin typeface="Comic Sans MS" panose="030F0702030302020204" pitchFamily="66" charset="0"/>
              </a:rPr>
              <a:t>,</a:t>
            </a:r>
          </a:p>
          <a:p>
            <a:pPr marL="285750" indent="-285750">
              <a:buFontTx/>
              <a:buChar char="-"/>
            </a:pPr>
            <a:endParaRPr lang="fr-FR" dirty="0">
              <a:latin typeface="Comic Sans MS" panose="030F0702030302020204" pitchFamily="66" charset="0"/>
            </a:endParaRPr>
          </a:p>
          <a:p>
            <a:pPr marL="285750" indent="-285750">
              <a:buFontTx/>
              <a:buChar char="-"/>
            </a:pPr>
            <a:r>
              <a:rPr lang="fr-FR" dirty="0">
                <a:latin typeface="Comic Sans MS" panose="030F0702030302020204" pitchFamily="66" charset="0"/>
              </a:rPr>
              <a:t>puis d'un accompagnement au choix de l'orientation vers la classe de première.</a:t>
            </a:r>
          </a:p>
          <a:p>
            <a:endParaRPr lang="fr-FR" dirty="0">
              <a:latin typeface="Comic Sans MS" panose="030F0702030302020204" pitchFamily="66" charset="0"/>
            </a:endParaRPr>
          </a:p>
          <a:p>
            <a:pPr algn="just"/>
            <a:r>
              <a:rPr lang="fr-FR" dirty="0">
                <a:latin typeface="Comic Sans MS" panose="030F0702030302020204" pitchFamily="66" charset="0"/>
              </a:rPr>
              <a:t>En janvier, fin du premier semestre, les élèves de 2ᵈᵉ générale et technologique doivent exprimer </a:t>
            </a:r>
            <a:r>
              <a:rPr lang="fr-FR" dirty="0">
                <a:solidFill>
                  <a:srgbClr val="00B0F0"/>
                </a:solidFill>
                <a:latin typeface="Comic Sans MS" panose="030F0702030302020204" pitchFamily="66" charset="0"/>
              </a:rPr>
              <a:t>des choix provisoires d’orientation</a:t>
            </a:r>
            <a:r>
              <a:rPr lang="fr-FR" dirty="0">
                <a:latin typeface="Comic Sans MS" panose="030F0702030302020204" pitchFamily="66" charset="0"/>
              </a:rPr>
              <a:t> pour la rentrée suivante :</a:t>
            </a:r>
          </a:p>
          <a:p>
            <a:pPr lvl="0" algn="just"/>
            <a:r>
              <a:rPr lang="fr-FR" dirty="0">
                <a:latin typeface="Comic Sans MS" panose="030F0702030302020204" pitchFamily="66" charset="0"/>
              </a:rPr>
              <a:t> 	- 1ʳᵉ générale ou 1ʳᵉ technologique ? </a:t>
            </a:r>
          </a:p>
          <a:p>
            <a:pPr lvl="0" algn="just"/>
            <a:r>
              <a:rPr lang="fr-FR" dirty="0">
                <a:latin typeface="Comic Sans MS" panose="030F0702030302020204" pitchFamily="66" charset="0"/>
              </a:rPr>
              <a:t>	- Quels enseignements de spécialité choisir ? </a:t>
            </a:r>
          </a:p>
          <a:p>
            <a:pPr algn="just"/>
            <a:r>
              <a:rPr lang="fr-FR" dirty="0">
                <a:latin typeface="Comic Sans MS" panose="030F0702030302020204" pitchFamily="66" charset="0"/>
              </a:rPr>
              <a:t>Les bulletins sont étudiés de près…</a:t>
            </a:r>
          </a:p>
          <a:p>
            <a:pPr algn="just"/>
            <a:endParaRPr lang="fr-FR" dirty="0">
              <a:latin typeface="Comic Sans MS" panose="030F0702030302020204" pitchFamily="66" charset="0"/>
            </a:endParaRPr>
          </a:p>
          <a:p>
            <a:pPr algn="just"/>
            <a:r>
              <a:rPr lang="fr-FR" sz="1600" b="1" dirty="0">
                <a:solidFill>
                  <a:srgbClr val="92D050"/>
                </a:solidFill>
                <a:latin typeface="Comic Sans MS" panose="030F0702030302020204" pitchFamily="66" charset="0"/>
              </a:rPr>
              <a:t>Nouveauté depuis juin 2024: deux semaines de stage en entreprise fin juin…</a:t>
            </a:r>
          </a:p>
          <a:p>
            <a:endParaRPr lang="fr-FR" sz="1700" dirty="0">
              <a:latin typeface="Comic Sans MS" panose="030F0702030302020204" pitchFamily="66" charset="0"/>
            </a:endParaRPr>
          </a:p>
        </p:txBody>
      </p:sp>
    </p:spTree>
    <p:extLst>
      <p:ext uri="{BB962C8B-B14F-4D97-AF65-F5344CB8AC3E}">
        <p14:creationId xmlns:p14="http://schemas.microsoft.com/office/powerpoint/2010/main" val="16284346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F36CAB-BF45-4460-AAC9-36A3C7FB792E}"/>
              </a:ext>
            </a:extLst>
          </p:cNvPr>
          <p:cNvSpPr>
            <a:spLocks noGrp="1"/>
          </p:cNvSpPr>
          <p:nvPr>
            <p:ph type="title"/>
          </p:nvPr>
        </p:nvSpPr>
        <p:spPr>
          <a:xfrm>
            <a:off x="602764" y="404664"/>
            <a:ext cx="7938467" cy="970450"/>
          </a:xfrm>
        </p:spPr>
        <p:txBody>
          <a:bodyPr/>
          <a:lstStyle/>
          <a:p>
            <a:r>
              <a:rPr lang="fr-FR" sz="4800" dirty="0">
                <a:solidFill>
                  <a:schemeClr val="accent5">
                    <a:lumMod val="60000"/>
                    <a:lumOff val="40000"/>
                  </a:schemeClr>
                </a:solidFill>
              </a:rPr>
              <a:t>La classe de 1</a:t>
            </a:r>
            <a:r>
              <a:rPr lang="fr-FR" sz="4800" baseline="30000" dirty="0">
                <a:solidFill>
                  <a:schemeClr val="accent5">
                    <a:lumMod val="60000"/>
                    <a:lumOff val="40000"/>
                  </a:schemeClr>
                </a:solidFill>
              </a:rPr>
              <a:t>ère</a:t>
            </a:r>
            <a:r>
              <a:rPr lang="fr-FR" sz="4800" dirty="0">
                <a:solidFill>
                  <a:schemeClr val="accent5">
                    <a:lumMod val="60000"/>
                    <a:lumOff val="40000"/>
                  </a:schemeClr>
                </a:solidFill>
              </a:rPr>
              <a:t> générale </a:t>
            </a:r>
            <a:endParaRPr lang="fr-FR" dirty="0"/>
          </a:p>
        </p:txBody>
      </p:sp>
      <p:sp>
        <p:nvSpPr>
          <p:cNvPr id="3" name="Sous-titre 2">
            <a:extLst>
              <a:ext uri="{FF2B5EF4-FFF2-40B4-BE49-F238E27FC236}">
                <a16:creationId xmlns:a16="http://schemas.microsoft.com/office/drawing/2014/main" id="{FF4EBAAC-4015-4DB3-9F24-0875A4AB34E2}"/>
              </a:ext>
            </a:extLst>
          </p:cNvPr>
          <p:cNvSpPr>
            <a:spLocks noGrp="1"/>
          </p:cNvSpPr>
          <p:nvPr>
            <p:ph idx="1"/>
          </p:nvPr>
        </p:nvSpPr>
        <p:spPr>
          <a:xfrm>
            <a:off x="305526" y="2060848"/>
            <a:ext cx="8532948" cy="4674551"/>
          </a:xfrm>
        </p:spPr>
        <p:txBody>
          <a:bodyPr>
            <a:normAutofit fontScale="25000" lnSpcReduction="20000"/>
          </a:bodyPr>
          <a:lstStyle/>
          <a:p>
            <a:pPr marL="0" indent="0">
              <a:buNone/>
            </a:pPr>
            <a:r>
              <a:rPr lang="fr-FR" sz="7200" dirty="0">
                <a:latin typeface="Comic Sans MS" panose="030F0702030302020204" pitchFamily="66" charset="0"/>
              </a:rPr>
              <a:t>Les enseignements de la classe de première générale et comprennent :</a:t>
            </a:r>
          </a:p>
          <a:p>
            <a:pPr marL="0" lvl="0" indent="0">
              <a:buNone/>
            </a:pPr>
            <a:r>
              <a:rPr lang="fr-FR" sz="7200" dirty="0">
                <a:solidFill>
                  <a:srgbClr val="00B0F0"/>
                </a:solidFill>
                <a:latin typeface="Comic Sans MS" panose="030F0702030302020204" pitchFamily="66" charset="0"/>
              </a:rPr>
              <a:t>- des enseignements communs</a:t>
            </a:r>
            <a:r>
              <a:rPr lang="fr-FR" sz="7200" dirty="0">
                <a:latin typeface="Comic Sans MS" panose="030F0702030302020204" pitchFamily="66" charset="0"/>
              </a:rPr>
              <a:t>  : </a:t>
            </a:r>
          </a:p>
          <a:p>
            <a:pPr marL="0" lvl="0" indent="0">
              <a:buNone/>
            </a:pPr>
            <a:r>
              <a:rPr lang="fr-FR" sz="7200" dirty="0">
                <a:latin typeface="Comic Sans MS" panose="030F0702030302020204" pitchFamily="66" charset="0"/>
              </a:rPr>
              <a:t>Français, HG-EMC, langues vivantes A et B, enseignement scientifique, EPS</a:t>
            </a:r>
          </a:p>
          <a:p>
            <a:pPr marL="0" lvl="0" indent="0">
              <a:buNone/>
            </a:pPr>
            <a:endParaRPr lang="fr-FR" sz="4000" dirty="0">
              <a:latin typeface="Comic Sans MS" panose="030F0702030302020204" pitchFamily="66" charset="0"/>
            </a:endParaRPr>
          </a:p>
          <a:p>
            <a:pPr marL="0" lvl="0" indent="0">
              <a:buNone/>
            </a:pPr>
            <a:r>
              <a:rPr lang="fr-FR" sz="7200" dirty="0">
                <a:solidFill>
                  <a:srgbClr val="00B0F0"/>
                </a:solidFill>
                <a:latin typeface="Comic Sans MS" panose="030F0702030302020204" pitchFamily="66" charset="0"/>
              </a:rPr>
              <a:t>- trois enseignements de spécialités </a:t>
            </a:r>
            <a:r>
              <a:rPr lang="fr-FR" sz="7200" dirty="0">
                <a:latin typeface="Comic Sans MS" panose="030F0702030302020204" pitchFamily="66" charset="0"/>
              </a:rPr>
              <a:t>: au choix parmi</a:t>
            </a:r>
          </a:p>
          <a:p>
            <a:pPr marL="0" lvl="0" indent="0">
              <a:lnSpc>
                <a:spcPct val="120000"/>
              </a:lnSpc>
              <a:buNone/>
            </a:pPr>
            <a:r>
              <a:rPr lang="fr-FR" sz="7200" dirty="0">
                <a:solidFill>
                  <a:srgbClr val="92D050"/>
                </a:solidFill>
                <a:latin typeface="Comic Sans MS" panose="030F0702030302020204" pitchFamily="66" charset="0"/>
              </a:rPr>
              <a:t>SVT, Physique-Chimie, NSI, Mathématiques, LLCER Espagnol, LLCER Anglais, LLCER Anglais Monde Contemporain, H2GSP</a:t>
            </a:r>
            <a:r>
              <a:rPr lang="fr-FR" sz="7200" dirty="0">
                <a:latin typeface="Comic Sans MS" panose="030F0702030302020204" pitchFamily="66" charset="0"/>
              </a:rPr>
              <a:t> (histoire, géographie, géopolitique et sciences politiques), </a:t>
            </a:r>
            <a:r>
              <a:rPr lang="fr-FR" sz="7200" dirty="0">
                <a:solidFill>
                  <a:srgbClr val="92D050"/>
                </a:solidFill>
                <a:latin typeface="Comic Sans MS" panose="030F0702030302020204" pitchFamily="66" charset="0"/>
              </a:rPr>
              <a:t>HLP</a:t>
            </a:r>
            <a:r>
              <a:rPr lang="fr-FR" sz="7200" dirty="0">
                <a:latin typeface="Comic Sans MS" panose="030F0702030302020204" pitchFamily="66" charset="0"/>
              </a:rPr>
              <a:t> (humanités littérature philosophie), </a:t>
            </a:r>
            <a:r>
              <a:rPr lang="fr-FR" sz="7200" dirty="0">
                <a:solidFill>
                  <a:srgbClr val="92D050"/>
                </a:solidFill>
                <a:latin typeface="Comic Sans MS" panose="030F0702030302020204" pitchFamily="66" charset="0"/>
              </a:rPr>
              <a:t>EPPCS</a:t>
            </a:r>
            <a:r>
              <a:rPr lang="fr-FR" sz="7200" dirty="0">
                <a:latin typeface="Comic Sans MS" panose="030F0702030302020204" pitchFamily="66" charset="0"/>
              </a:rPr>
              <a:t> (éducation physique, pratiques et culture sportive), </a:t>
            </a:r>
            <a:r>
              <a:rPr lang="fr-FR" sz="7200" dirty="0">
                <a:solidFill>
                  <a:srgbClr val="92D050"/>
                </a:solidFill>
                <a:latin typeface="Comic Sans MS" panose="030F0702030302020204" pitchFamily="66" charset="0"/>
              </a:rPr>
              <a:t>Arts plastiques, Théâtre, Musique, SES </a:t>
            </a:r>
            <a:r>
              <a:rPr lang="fr-FR" sz="7200" dirty="0">
                <a:latin typeface="Comic Sans MS" panose="030F0702030302020204" pitchFamily="66" charset="0"/>
              </a:rPr>
              <a:t>(sciences économiques et sociales)</a:t>
            </a:r>
          </a:p>
          <a:p>
            <a:pPr marL="0" lvl="0" indent="0">
              <a:buNone/>
            </a:pPr>
            <a:endParaRPr lang="fr-FR" sz="4000" dirty="0">
              <a:latin typeface="Comic Sans MS" panose="030F0702030302020204" pitchFamily="66" charset="0"/>
            </a:endParaRPr>
          </a:p>
          <a:p>
            <a:pPr marL="0" lvl="0" indent="0">
              <a:buNone/>
            </a:pPr>
            <a:r>
              <a:rPr lang="fr-FR" sz="7200" dirty="0">
                <a:solidFill>
                  <a:srgbClr val="00B0F0"/>
                </a:solidFill>
                <a:latin typeface="Comic Sans MS" panose="030F0702030302020204" pitchFamily="66" charset="0"/>
              </a:rPr>
              <a:t>- des</a:t>
            </a:r>
            <a:r>
              <a:rPr lang="fr-FR" sz="7200" dirty="0">
                <a:latin typeface="Comic Sans MS" panose="030F0702030302020204" pitchFamily="66" charset="0"/>
              </a:rPr>
              <a:t> </a:t>
            </a:r>
            <a:r>
              <a:rPr lang="fr-FR" sz="7200" dirty="0">
                <a:solidFill>
                  <a:srgbClr val="00B0F0"/>
                </a:solidFill>
                <a:latin typeface="Comic Sans MS" panose="030F0702030302020204" pitchFamily="66" charset="0"/>
              </a:rPr>
              <a:t>enseignements optionnels </a:t>
            </a:r>
            <a:r>
              <a:rPr lang="fr-FR" sz="7200" dirty="0">
                <a:latin typeface="Comic Sans MS" panose="030F0702030302020204" pitchFamily="66" charset="0"/>
              </a:rPr>
              <a:t>: </a:t>
            </a:r>
          </a:p>
          <a:p>
            <a:pPr lvl="1">
              <a:buFont typeface="Arial" panose="020B0604020202020204" pitchFamily="34" charset="0"/>
              <a:buChar char="•"/>
            </a:pPr>
            <a:r>
              <a:rPr lang="fr-FR" sz="7200" dirty="0">
                <a:solidFill>
                  <a:srgbClr val="92D050"/>
                </a:solidFill>
                <a:latin typeface="Comic Sans MS" panose="030F0702030302020204" pitchFamily="66" charset="0"/>
              </a:rPr>
              <a:t>LVC Portugais, LVC Occitan, ou LSF si suivi en classe de 2</a:t>
            </a:r>
            <a:r>
              <a:rPr lang="fr-FR" sz="7200" baseline="30000" dirty="0">
                <a:solidFill>
                  <a:srgbClr val="92D050"/>
                </a:solidFill>
                <a:latin typeface="Comic Sans MS" panose="030F0702030302020204" pitchFamily="66" charset="0"/>
              </a:rPr>
              <a:t>nde</a:t>
            </a:r>
          </a:p>
          <a:p>
            <a:pPr lvl="1" algn="l">
              <a:buFont typeface="Arial" panose="020B0604020202020204" pitchFamily="34" charset="0"/>
              <a:buChar char="•"/>
            </a:pPr>
            <a:r>
              <a:rPr lang="fr-FR" sz="7200" dirty="0">
                <a:solidFill>
                  <a:srgbClr val="92D050"/>
                </a:solidFill>
                <a:latin typeface="Comic Sans MS" panose="030F0702030302020204" pitchFamily="66" charset="0"/>
              </a:rPr>
              <a:t>Arts plastiques, Théâtre ou Musique</a:t>
            </a:r>
          </a:p>
          <a:p>
            <a:endParaRPr lang="fr-FR" dirty="0"/>
          </a:p>
        </p:txBody>
      </p:sp>
    </p:spTree>
    <p:extLst>
      <p:ext uri="{BB962C8B-B14F-4D97-AF65-F5344CB8AC3E}">
        <p14:creationId xmlns:p14="http://schemas.microsoft.com/office/powerpoint/2010/main" val="21990559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3569" y="260648"/>
            <a:ext cx="7637906" cy="1357406"/>
          </a:xfrm>
        </p:spPr>
        <p:txBody>
          <a:bodyPr/>
          <a:lstStyle/>
          <a:p>
            <a:pPr algn="ctr"/>
            <a:r>
              <a:rPr lang="fr-FR" dirty="0">
                <a:solidFill>
                  <a:schemeClr val="accent5">
                    <a:lumMod val="60000"/>
                    <a:lumOff val="40000"/>
                  </a:schemeClr>
                </a:solidFill>
              </a:rPr>
              <a:t>Les formations technologiques dans le 65</a:t>
            </a:r>
          </a:p>
        </p:txBody>
      </p:sp>
      <p:sp>
        <p:nvSpPr>
          <p:cNvPr id="5" name="ZoneTexte 4"/>
          <p:cNvSpPr txBox="1"/>
          <p:nvPr/>
        </p:nvSpPr>
        <p:spPr>
          <a:xfrm>
            <a:off x="287524" y="2406525"/>
            <a:ext cx="8568951" cy="378565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600" b="1" i="0" u="none" strike="noStrike" kern="1200" cap="none" spc="0" normalizeH="0" baseline="0" noProof="0" dirty="0">
                <a:ln>
                  <a:noFill/>
                </a:ln>
                <a:solidFill>
                  <a:prstClr val="white"/>
                </a:solidFill>
                <a:effectLst/>
                <a:uLnTx/>
                <a:uFillTx/>
                <a:latin typeface="Century Gothic"/>
                <a:ea typeface="+mn-ea"/>
                <a:cs typeface="+mn-cs"/>
              </a:rPr>
              <a:t>        Lycée Marie Curie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3600" b="1" i="0" u="none" strike="noStrike" kern="1200" cap="none" spc="0" normalizeH="0" baseline="0" noProof="0" dirty="0">
              <a:ln>
                <a:noFill/>
              </a:ln>
              <a:solidFill>
                <a:prstClr val="white"/>
              </a:solidFill>
              <a:effectLst/>
              <a:uLnTx/>
              <a:uFillTx/>
              <a:latin typeface="Century Gothic"/>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Char char="-"/>
              <a:tabLst/>
              <a:defRPr/>
            </a:pPr>
            <a:r>
              <a:rPr kumimoji="0" lang="fr-FR" sz="2000" b="0" i="0" u="none" strike="noStrike" kern="1200" cap="none" spc="0" normalizeH="0" baseline="0" noProof="0" dirty="0">
                <a:ln>
                  <a:noFill/>
                </a:ln>
                <a:solidFill>
                  <a:prstClr val="white"/>
                </a:solidFill>
                <a:effectLst/>
                <a:uLnTx/>
                <a:uFillTx/>
                <a:latin typeface="Century Gothic"/>
                <a:ea typeface="+mn-ea"/>
                <a:cs typeface="+mn-cs"/>
              </a:rPr>
              <a:t> </a:t>
            </a:r>
            <a:r>
              <a:rPr kumimoji="0" lang="fr-FR" sz="2400" b="0" i="0" u="none" strike="noStrike" kern="1200" cap="none" spc="0" normalizeH="0" baseline="0" noProof="0" dirty="0">
                <a:ln>
                  <a:noFill/>
                </a:ln>
                <a:solidFill>
                  <a:prstClr val="white"/>
                </a:solidFill>
                <a:effectLst/>
                <a:uLnTx/>
                <a:uFillTx/>
                <a:latin typeface="Comic Sans MS" panose="030F0702030302020204" pitchFamily="66" charset="0"/>
              </a:rPr>
              <a:t>STL (Sciences et technologies de laboratoire, option sciences physiques et chimiques en laboratoire)</a:t>
            </a:r>
          </a:p>
          <a:p>
            <a:pPr marL="0" marR="0" lvl="0" indent="0" algn="just" defTabSz="914400" rtl="0" eaLnBrk="1" fontAlgn="auto" latinLnBrk="0" hangingPunct="1">
              <a:lnSpc>
                <a:spcPct val="100000"/>
              </a:lnSpc>
              <a:spcBef>
                <a:spcPts val="0"/>
              </a:spcBef>
              <a:spcAft>
                <a:spcPts val="0"/>
              </a:spcAft>
              <a:buClrTx/>
              <a:buSzTx/>
              <a:buFontTx/>
              <a:buChar char="-"/>
              <a:tabLst/>
              <a:defRPr/>
            </a:pPr>
            <a:endParaRPr kumimoji="0" lang="fr-FR" sz="2400" b="0" i="0" u="none" strike="noStrike" kern="1200" cap="none" spc="0" normalizeH="0" baseline="0" noProof="0" dirty="0">
              <a:ln>
                <a:noFill/>
              </a:ln>
              <a:solidFill>
                <a:prstClr val="white"/>
              </a:solidFill>
              <a:effectLst/>
              <a:uLnTx/>
              <a:uFillTx/>
              <a:latin typeface="Comic Sans MS" panose="030F0702030302020204" pitchFamily="66" charset="0"/>
            </a:endParaRPr>
          </a:p>
          <a:p>
            <a:pPr marL="0" marR="0" lvl="0" indent="0" algn="just" defTabSz="914400" rtl="0" eaLnBrk="1" fontAlgn="auto" latinLnBrk="0" hangingPunct="1">
              <a:lnSpc>
                <a:spcPct val="100000"/>
              </a:lnSpc>
              <a:spcBef>
                <a:spcPts val="0"/>
              </a:spcBef>
              <a:spcAft>
                <a:spcPts val="0"/>
              </a:spcAft>
              <a:buClrTx/>
              <a:buSzTx/>
              <a:buFontTx/>
              <a:buChar char="-"/>
              <a:tabLst/>
              <a:defRPr/>
            </a:pPr>
            <a:r>
              <a:rPr kumimoji="0" lang="fr-FR" sz="2400" b="0" i="0" u="none" strike="noStrike" kern="1200" cap="none" spc="0" normalizeH="0" baseline="0" noProof="0" dirty="0">
                <a:ln>
                  <a:noFill/>
                </a:ln>
                <a:solidFill>
                  <a:prstClr val="white"/>
                </a:solidFill>
                <a:effectLst/>
                <a:uLnTx/>
                <a:uFillTx/>
                <a:latin typeface="Comic Sans MS" panose="030F0702030302020204" pitchFamily="66" charset="0"/>
              </a:rPr>
              <a:t> ST2S (Sciences et technologies de la santé et du social)</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prstClr val="white"/>
              </a:solidFill>
              <a:effectLst/>
              <a:uLnTx/>
              <a:uFillTx/>
              <a:latin typeface="Comic Sans MS" panose="030F0702030302020204" pitchFamily="66"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prstClr val="white"/>
                </a:solidFill>
                <a:effectLst/>
                <a:uLnTx/>
                <a:uFillTx/>
                <a:latin typeface="Comic Sans MS" panose="030F0702030302020204" pitchFamily="66" charset="0"/>
              </a:rPr>
              <a:t>- STMG (sciences et technologies du management et de la gestion)</a:t>
            </a:r>
          </a:p>
        </p:txBody>
      </p:sp>
      <p:pic>
        <p:nvPicPr>
          <p:cNvPr id="4" name="Image 3">
            <a:extLst>
              <a:ext uri="{FF2B5EF4-FFF2-40B4-BE49-F238E27FC236}">
                <a16:creationId xmlns:a16="http://schemas.microsoft.com/office/drawing/2014/main" id="{8C79DB7C-1D55-4A8E-9C68-7ABDE7D237C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8539" y="1618054"/>
            <a:ext cx="2464904" cy="1643269"/>
          </a:xfrm>
          <a:prstGeom prst="rect">
            <a:avLst/>
          </a:prstGeom>
        </p:spPr>
      </p:pic>
    </p:spTree>
    <p:extLst>
      <p:ext uri="{BB962C8B-B14F-4D97-AF65-F5344CB8AC3E}">
        <p14:creationId xmlns:p14="http://schemas.microsoft.com/office/powerpoint/2010/main" val="19319845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CF57303-AE52-4012-97C7-30D822B3CDF5}"/>
              </a:ext>
            </a:extLst>
          </p:cNvPr>
          <p:cNvSpPr>
            <a:spLocks noGrp="1"/>
          </p:cNvSpPr>
          <p:nvPr>
            <p:ph type="title"/>
          </p:nvPr>
        </p:nvSpPr>
        <p:spPr>
          <a:xfrm>
            <a:off x="809998" y="188640"/>
            <a:ext cx="7524003" cy="1402498"/>
          </a:xfrm>
        </p:spPr>
        <p:txBody>
          <a:bodyPr/>
          <a:lstStyle/>
          <a:p>
            <a:pPr algn="ctr"/>
            <a:r>
              <a:rPr lang="fr-FR" dirty="0"/>
              <a:t/>
            </a:r>
            <a:br>
              <a:rPr lang="fr-FR" dirty="0"/>
            </a:br>
            <a:r>
              <a:rPr lang="fr-FR" dirty="0"/>
              <a:t/>
            </a:r>
            <a:br>
              <a:rPr lang="fr-FR" dirty="0"/>
            </a:br>
            <a:r>
              <a:rPr lang="fr-FR" dirty="0">
                <a:solidFill>
                  <a:schemeClr val="accent6">
                    <a:lumMod val="60000"/>
                    <a:lumOff val="40000"/>
                  </a:schemeClr>
                </a:solidFill>
              </a:rPr>
              <a:t>STL</a:t>
            </a:r>
            <a:r>
              <a:rPr lang="fr-FR" dirty="0"/>
              <a:t> </a:t>
            </a:r>
            <a:br>
              <a:rPr lang="fr-FR" dirty="0"/>
            </a:br>
            <a:r>
              <a:rPr lang="fr-FR" sz="1600" dirty="0">
                <a:solidFill>
                  <a:schemeClr val="tx1"/>
                </a:solidFill>
              </a:rPr>
              <a:t>(</a:t>
            </a:r>
            <a:r>
              <a:rPr lang="fr-FR" sz="2400" dirty="0">
                <a:solidFill>
                  <a:schemeClr val="tx1"/>
                </a:solidFill>
              </a:rPr>
              <a:t>Sciences et technologies de laboratoire, option sciences physiques et chimiques en laboratoire</a:t>
            </a:r>
            <a:r>
              <a:rPr lang="fr-FR" sz="1600" dirty="0">
                <a:solidFill>
                  <a:schemeClr val="tx1"/>
                </a:solidFill>
              </a:rPr>
              <a:t>)</a:t>
            </a:r>
            <a:endParaRPr lang="fr-FR" dirty="0">
              <a:solidFill>
                <a:schemeClr val="tx1"/>
              </a:solidFill>
            </a:endParaRPr>
          </a:p>
        </p:txBody>
      </p:sp>
      <p:sp>
        <p:nvSpPr>
          <p:cNvPr id="3" name="ZoneTexte 2">
            <a:extLst>
              <a:ext uri="{FF2B5EF4-FFF2-40B4-BE49-F238E27FC236}">
                <a16:creationId xmlns:a16="http://schemas.microsoft.com/office/drawing/2014/main" id="{FC9A74CA-CD83-4241-9551-9299281216A2}"/>
              </a:ext>
            </a:extLst>
          </p:cNvPr>
          <p:cNvSpPr txBox="1"/>
          <p:nvPr/>
        </p:nvSpPr>
        <p:spPr>
          <a:xfrm>
            <a:off x="323528" y="1988840"/>
            <a:ext cx="8607104" cy="49244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entury Gothic"/>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92D050"/>
                </a:solidFill>
                <a:effectLst/>
                <a:uLnTx/>
                <a:uFillTx/>
                <a:latin typeface="Comic Sans MS" panose="030F0702030302020204" pitchFamily="66" charset="0"/>
              </a:rPr>
              <a:t>POUR QUI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b="0" i="0" u="none" strike="noStrike" kern="1200" cap="none" spc="0" normalizeH="0" baseline="0" noProof="0" dirty="0">
                <a:ln>
                  <a:noFill/>
                </a:ln>
                <a:solidFill>
                  <a:prstClr val="white"/>
                </a:solidFill>
                <a:effectLst/>
                <a:uLnTx/>
                <a:uFillTx/>
                <a:latin typeface="Comic Sans MS" panose="030F0702030302020204" pitchFamily="66" charset="0"/>
              </a:rPr>
              <a:t>Pour les élèves qui ont apprécié les travaux pratiques durant les cours de sciences et vie de la terre (SVT) ou en physique-chimie (PC):</a:t>
            </a:r>
          </a:p>
          <a:p>
            <a:pPr marL="342900" lvl="0" indent="-342900" algn="just">
              <a:buFontTx/>
              <a:buChar char="-"/>
              <a:defRPr/>
            </a:pPr>
            <a:r>
              <a:rPr lang="fr-FR" dirty="0">
                <a:solidFill>
                  <a:prstClr val="white"/>
                </a:solidFill>
                <a:latin typeface="Comic Sans MS" panose="030F0702030302020204" pitchFamily="66" charset="0"/>
              </a:rPr>
              <a:t>Expérimenter</a:t>
            </a:r>
          </a:p>
          <a:p>
            <a:pPr marL="342900" lvl="0" indent="-342900" algn="just">
              <a:buFontTx/>
              <a:buChar char="-"/>
              <a:defRPr/>
            </a:pPr>
            <a:r>
              <a:rPr kumimoji="0" lang="fr-FR" b="0" i="0" u="none" strike="noStrike" kern="1200" cap="none" spc="0" normalizeH="0" baseline="0" noProof="0" dirty="0">
                <a:ln>
                  <a:noFill/>
                </a:ln>
                <a:solidFill>
                  <a:prstClr val="white"/>
                </a:solidFill>
                <a:effectLst/>
                <a:uLnTx/>
                <a:uFillTx/>
                <a:latin typeface="Comic Sans MS" panose="030F0702030302020204" pitchFamily="66" charset="0"/>
              </a:rPr>
              <a:t>Manipuler</a:t>
            </a:r>
          </a:p>
          <a:p>
            <a:pPr marL="342900" lvl="0" indent="-342900" algn="just">
              <a:buFontTx/>
              <a:buChar char="-"/>
              <a:defRPr/>
            </a:pPr>
            <a:r>
              <a:rPr lang="fr-FR" dirty="0">
                <a:solidFill>
                  <a:prstClr val="white"/>
                </a:solidFill>
                <a:latin typeface="Comic Sans MS" panose="030F0702030302020204" pitchFamily="66" charset="0"/>
              </a:rPr>
              <a:t>Mesurer</a:t>
            </a:r>
          </a:p>
          <a:p>
            <a:pPr marL="342900" lvl="0" indent="-342900" algn="just">
              <a:buFontTx/>
              <a:buChar char="-"/>
              <a:defRPr/>
            </a:pPr>
            <a:r>
              <a:rPr kumimoji="0" lang="fr-FR" b="0" i="0" u="none" strike="noStrike" kern="1200" cap="none" spc="0" normalizeH="0" baseline="0" noProof="0" dirty="0">
                <a:ln>
                  <a:noFill/>
                </a:ln>
                <a:solidFill>
                  <a:prstClr val="white"/>
                </a:solidFill>
                <a:effectLst/>
                <a:uLnTx/>
                <a:uFillTx/>
                <a:latin typeface="Comic Sans MS" panose="030F0702030302020204" pitchFamily="66" charset="0"/>
              </a:rPr>
              <a:t>Observer</a:t>
            </a:r>
          </a:p>
          <a:p>
            <a:pPr marL="342900" lvl="0" indent="-342900" algn="just">
              <a:buFontTx/>
              <a:buChar char="-"/>
              <a:defRPr/>
            </a:pPr>
            <a:r>
              <a:rPr lang="fr-FR" dirty="0">
                <a:solidFill>
                  <a:prstClr val="white"/>
                </a:solidFill>
                <a:latin typeface="Comic Sans MS" panose="030F0702030302020204" pitchFamily="66" charset="0"/>
              </a:rPr>
              <a:t>Interpréter pour mieux comprendre avec des manipulations</a:t>
            </a:r>
            <a:endParaRPr kumimoji="0" lang="fr-FR" b="0" i="0" u="none" strike="noStrike" kern="1200" cap="none" spc="0" normalizeH="0" baseline="0" noProof="0" dirty="0">
              <a:ln>
                <a:noFill/>
              </a:ln>
              <a:solidFill>
                <a:prstClr val="white"/>
              </a:solidFill>
              <a:effectLst/>
              <a:uLnTx/>
              <a:uFillTx/>
              <a:latin typeface="Comic Sans MS" panose="030F0702030302020204" pitchFamily="66" charset="0"/>
            </a:endParaRPr>
          </a:p>
          <a:p>
            <a:pPr lvl="0" algn="just">
              <a:defRPr/>
            </a:pPr>
            <a:endParaRPr kumimoji="0" lang="fr-FR" b="0" i="0" u="none" strike="noStrike" kern="1200" cap="none" spc="0" normalizeH="0" baseline="0" noProof="0" dirty="0">
              <a:ln>
                <a:noFill/>
              </a:ln>
              <a:solidFill>
                <a:prstClr val="white"/>
              </a:solidFill>
              <a:effectLst/>
              <a:uLnTx/>
              <a:uFillTx/>
              <a:latin typeface="Comic Sans MS" panose="030F0702030302020204" pitchFamily="66"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FR" sz="2000" b="1" dirty="0">
                <a:solidFill>
                  <a:srgbClr val="92D050"/>
                </a:solidFill>
                <a:latin typeface="Comic Sans MS" panose="030F0702030302020204" pitchFamily="66" charset="0"/>
              </a:rPr>
              <a:t>QUEL CONTENU ???</a:t>
            </a:r>
            <a:endParaRPr kumimoji="0" lang="fr-FR" sz="2000" b="1" i="0" u="none" strike="noStrike" kern="1200" cap="none" spc="0" normalizeH="0" baseline="0" noProof="0" dirty="0">
              <a:ln>
                <a:noFill/>
              </a:ln>
              <a:solidFill>
                <a:srgbClr val="92D050"/>
              </a:solidFill>
              <a:effectLst/>
              <a:uLnTx/>
              <a:uFillTx/>
              <a:latin typeface="Comic Sans MS" panose="030F0702030302020204" pitchFamily="66" charset="0"/>
            </a:endParaRPr>
          </a:p>
          <a:p>
            <a:pPr lvl="0">
              <a:defRPr/>
            </a:pPr>
            <a:r>
              <a:rPr lang="fr-FR" dirty="0">
                <a:solidFill>
                  <a:prstClr val="white"/>
                </a:solidFill>
                <a:latin typeface="Comic Sans MS" panose="030F0702030302020204" pitchFamily="66" charset="0"/>
              </a:rPr>
              <a:t>Matières dominantes (10h / semaine):</a:t>
            </a:r>
          </a:p>
          <a:p>
            <a:pPr marL="342900" lvl="0" indent="-342900">
              <a:buFontTx/>
              <a:buChar char="-"/>
              <a:defRPr/>
            </a:pPr>
            <a:r>
              <a:rPr lang="fr-FR" b="1" dirty="0">
                <a:solidFill>
                  <a:prstClr val="white"/>
                </a:solidFill>
                <a:latin typeface="Comic Sans MS" panose="030F0702030302020204" pitchFamily="66" charset="0"/>
              </a:rPr>
              <a:t>Chimie</a:t>
            </a:r>
            <a:r>
              <a:rPr lang="fr-FR" dirty="0">
                <a:solidFill>
                  <a:prstClr val="white"/>
                </a:solidFill>
                <a:latin typeface="Comic Sans MS" panose="030F0702030302020204" pitchFamily="66" charset="0"/>
              </a:rPr>
              <a:t> : alimentation, textile, cosmétiques, environnement, santé, …</a:t>
            </a:r>
          </a:p>
          <a:p>
            <a:pPr marL="342900" lvl="0" indent="-342900">
              <a:buFontTx/>
              <a:buChar char="-"/>
              <a:defRPr/>
            </a:pPr>
            <a:r>
              <a:rPr lang="fr-FR" b="1" dirty="0">
                <a:solidFill>
                  <a:prstClr val="white"/>
                </a:solidFill>
                <a:latin typeface="Comic Sans MS" panose="030F0702030302020204" pitchFamily="66" charset="0"/>
              </a:rPr>
              <a:t>Physique</a:t>
            </a:r>
            <a:r>
              <a:rPr lang="fr-FR" dirty="0">
                <a:solidFill>
                  <a:prstClr val="white"/>
                </a:solidFill>
                <a:latin typeface="Comic Sans MS" panose="030F0702030302020204" pitchFamily="66" charset="0"/>
              </a:rPr>
              <a:t> : vision, photo numérique, couleurs, ondes, énergie, …</a:t>
            </a:r>
          </a:p>
          <a:p>
            <a:pPr marL="342900" lvl="0" indent="-342900">
              <a:buFontTx/>
              <a:buChar char="-"/>
              <a:defRPr/>
            </a:pPr>
            <a:r>
              <a:rPr lang="fr-FR" b="1" dirty="0">
                <a:solidFill>
                  <a:prstClr val="white"/>
                </a:solidFill>
                <a:latin typeface="Comic Sans MS" panose="030F0702030302020204" pitchFamily="66" charset="0"/>
              </a:rPr>
              <a:t>Biochimie / Sciences du vivant </a:t>
            </a:r>
            <a:r>
              <a:rPr lang="fr-FR" dirty="0">
                <a:solidFill>
                  <a:prstClr val="white"/>
                </a:solidFill>
                <a:latin typeface="Comic Sans MS" panose="030F0702030302020204" pitchFamily="66" charset="0"/>
              </a:rPr>
              <a:t>: molécules, cellule, métabolisme, génétique, eau,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entury Gothic"/>
              <a:ea typeface="+mn-ea"/>
              <a:cs typeface="+mn-cs"/>
            </a:endParaRPr>
          </a:p>
        </p:txBody>
      </p:sp>
    </p:spTree>
    <p:extLst>
      <p:ext uri="{BB962C8B-B14F-4D97-AF65-F5344CB8AC3E}">
        <p14:creationId xmlns:p14="http://schemas.microsoft.com/office/powerpoint/2010/main" val="1846429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DC31775F-9478-4646-849D-51B57B32A409}"/>
              </a:ext>
            </a:extLst>
          </p:cNvPr>
          <p:cNvSpPr txBox="1"/>
          <p:nvPr/>
        </p:nvSpPr>
        <p:spPr>
          <a:xfrm>
            <a:off x="404191" y="2385392"/>
            <a:ext cx="8335617" cy="4062651"/>
          </a:xfrm>
          <a:prstGeom prst="rect">
            <a:avLst/>
          </a:prstGeom>
          <a:noFill/>
        </p:spPr>
        <p:txBody>
          <a:bodyPr wrap="square" rtlCol="0">
            <a:spAutoFit/>
          </a:bodyPr>
          <a:lstStyle/>
          <a:p>
            <a:pPr>
              <a:defRPr/>
            </a:pPr>
            <a:r>
              <a:rPr lang="fr-FR" sz="2400" b="1" dirty="0">
                <a:solidFill>
                  <a:srgbClr val="92D050"/>
                </a:solidFill>
                <a:latin typeface="Comic Sans MS" panose="030F0702030302020204" pitchFamily="66" charset="0"/>
              </a:rPr>
              <a:t>POUR QUOI FAIRE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Comic Sans MS" panose="030F0702030302020204" pitchFamily="66" charset="0"/>
              </a:rPr>
              <a:t>Les bacheliers STL peuvent accéder: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omic Sans MS" panose="030F0702030302020204" pitchFamily="66"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prstClr val="white"/>
                </a:solidFill>
                <a:effectLst/>
                <a:uLnTx/>
                <a:uFillTx/>
                <a:latin typeface="Comic Sans MS" panose="030F0702030302020204" pitchFamily="66" charset="0"/>
              </a:rPr>
              <a:t>à des </a:t>
            </a:r>
            <a:r>
              <a:rPr kumimoji="0" lang="fr-FR" sz="1800" b="0" i="0" strike="noStrike" kern="1200" cap="none" spc="0" normalizeH="0" baseline="0" noProof="0" dirty="0">
                <a:ln>
                  <a:noFill/>
                </a:ln>
                <a:solidFill>
                  <a:prstClr val="white"/>
                </a:solidFill>
                <a:effectLst/>
                <a:uLnTx/>
                <a:uFillTx/>
                <a:latin typeface="Comic Sans MS" panose="030F0702030302020204" pitchFamily="66" charset="0"/>
              </a:rPr>
              <a:t>BTS (2 ans) </a:t>
            </a:r>
            <a:endParaRPr lang="fr-FR" dirty="0">
              <a:solidFill>
                <a:prstClr val="white"/>
              </a:solidFill>
              <a:latin typeface="Comic Sans MS" panose="030F0702030302020204" pitchFamily="66"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fr-FR" dirty="0">
                <a:solidFill>
                  <a:prstClr val="white"/>
                </a:solidFill>
                <a:latin typeface="Comic Sans MS" panose="030F0702030302020204" pitchFamily="66" charset="0"/>
              </a:rPr>
              <a:t>à des </a:t>
            </a:r>
            <a:r>
              <a:rPr kumimoji="0" lang="fr-FR" sz="1800" b="0" i="0" strike="noStrike" kern="1200" cap="none" spc="0" normalizeH="0" baseline="0" noProof="0" dirty="0">
                <a:ln>
                  <a:noFill/>
                </a:ln>
                <a:solidFill>
                  <a:prstClr val="white"/>
                </a:solidFill>
                <a:effectLst/>
                <a:uLnTx/>
                <a:uFillTx/>
                <a:latin typeface="Comic Sans MS" panose="030F0702030302020204" pitchFamily="66" charset="0"/>
              </a:rPr>
              <a:t>BUT</a:t>
            </a:r>
            <a:r>
              <a:rPr kumimoji="0" lang="fr-FR" sz="1800" b="0" i="0" u="none" strike="noStrike" kern="1200" cap="none" spc="0" normalizeH="0" baseline="0" noProof="0" dirty="0">
                <a:ln>
                  <a:noFill/>
                </a:ln>
                <a:solidFill>
                  <a:prstClr val="white"/>
                </a:solidFill>
                <a:effectLst/>
                <a:uLnTx/>
                <a:uFillTx/>
                <a:latin typeface="Comic Sans MS" panose="030F0702030302020204" pitchFamily="66" charset="0"/>
              </a:rPr>
              <a:t> (en 3 ans)</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fr-FR" sz="1800" b="0" i="0" u="none" strike="noStrike" kern="1200" cap="none" spc="0" normalizeH="0" baseline="0" noProof="0" dirty="0">
                <a:ln>
                  <a:noFill/>
                </a:ln>
                <a:solidFill>
                  <a:prstClr val="white"/>
                </a:solidFill>
                <a:effectLst/>
                <a:uLnTx/>
                <a:uFillTx/>
                <a:latin typeface="Comic Sans MS" panose="030F0702030302020204" pitchFamily="66" charset="0"/>
              </a:rPr>
              <a:t>à une classe préparatoire scientifique technologique</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fr-FR" dirty="0">
                <a:solidFill>
                  <a:prstClr val="white"/>
                </a:solidFill>
                <a:latin typeface="Comic Sans MS" panose="030F0702030302020204" pitchFamily="66" charset="0"/>
              </a:rPr>
              <a:t>à certaines</a:t>
            </a:r>
            <a:r>
              <a:rPr kumimoji="0" lang="fr-FR" sz="1800" b="0" i="0" u="none" strike="noStrike" kern="1200" cap="none" spc="0" normalizeH="0" baseline="0" noProof="0" dirty="0">
                <a:ln>
                  <a:noFill/>
                </a:ln>
                <a:solidFill>
                  <a:prstClr val="white"/>
                </a:solidFill>
                <a:effectLst/>
                <a:uLnTx/>
                <a:uFillTx/>
                <a:latin typeface="Comic Sans MS" panose="030F0702030302020204" pitchFamily="66" charset="0"/>
              </a:rPr>
              <a:t> écoles du paramédical ou de biologie </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fr-FR" dirty="0">
                <a:solidFill>
                  <a:prstClr val="white"/>
                </a:solidFill>
                <a:latin typeface="Comic Sans MS" panose="030F0702030302020204" pitchFamily="66" charset="0"/>
              </a:rPr>
              <a:t>à</a:t>
            </a:r>
            <a:r>
              <a:rPr kumimoji="0" lang="fr-FR" sz="1800" b="0" i="0" u="none" strike="noStrike" kern="1200" cap="none" spc="0" normalizeH="0" baseline="0" noProof="0" dirty="0">
                <a:ln>
                  <a:noFill/>
                </a:ln>
                <a:solidFill>
                  <a:prstClr val="white"/>
                </a:solidFill>
                <a:effectLst/>
                <a:uLnTx/>
                <a:uFillTx/>
                <a:latin typeface="Comic Sans MS" panose="030F0702030302020204" pitchFamily="66" charset="0"/>
              </a:rPr>
              <a:t> des licences (3 ans) à l’université (bon niveau nécessaire dans les matières générales, de l'autonomie et de bonnes capacités à l'écrit)</a:t>
            </a: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lang="fr-FR" dirty="0">
              <a:solidFill>
                <a:prstClr val="white"/>
              </a:solidFill>
              <a:latin typeface="Comic Sans MS" panose="030F0702030302020204" pitchFamily="66" charset="0"/>
            </a:endParaRPr>
          </a:p>
          <a:p>
            <a:pPr>
              <a:defRPr/>
            </a:pPr>
            <a:r>
              <a:rPr lang="fr-FR" dirty="0">
                <a:solidFill>
                  <a:prstClr val="white"/>
                </a:solidFill>
                <a:latin typeface="Comic Sans MS" panose="030F0702030302020204" pitchFamily="66" charset="0"/>
              </a:rPr>
              <a:t>Les bacheliers STL peuvent aussi postuler sur dossier dans les écoles d’ingénieurs qui recrutent après le bac (5 ans)</a:t>
            </a: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kumimoji="0" lang="fr-FR" sz="1800" b="0" i="0" u="none" strike="noStrike" kern="1200" cap="none" spc="0" normalizeH="0" baseline="0" noProof="0" dirty="0">
              <a:ln>
                <a:noFill/>
              </a:ln>
              <a:solidFill>
                <a:prstClr val="white"/>
              </a:solidFill>
              <a:effectLst/>
              <a:uLnTx/>
              <a:uFillTx/>
              <a:latin typeface="Comic Sans MS" panose="030F0702030302020204" pitchFamily="66"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entury Gothic"/>
              <a:ea typeface="+mn-ea"/>
              <a:cs typeface="+mn-cs"/>
            </a:endParaRPr>
          </a:p>
        </p:txBody>
      </p:sp>
      <p:sp>
        <p:nvSpPr>
          <p:cNvPr id="6" name="Titre 1">
            <a:extLst>
              <a:ext uri="{FF2B5EF4-FFF2-40B4-BE49-F238E27FC236}">
                <a16:creationId xmlns:a16="http://schemas.microsoft.com/office/drawing/2014/main" id="{2A7204AE-2512-4929-8BD1-F1175A5E5210}"/>
              </a:ext>
            </a:extLst>
          </p:cNvPr>
          <p:cNvSpPr>
            <a:spLocks noGrp="1"/>
          </p:cNvSpPr>
          <p:nvPr>
            <p:ph type="title"/>
          </p:nvPr>
        </p:nvSpPr>
        <p:spPr>
          <a:xfrm>
            <a:off x="809624" y="260648"/>
            <a:ext cx="7524750" cy="1301006"/>
          </a:xfrm>
        </p:spPr>
        <p:txBody>
          <a:bodyPr/>
          <a:lstStyle/>
          <a:p>
            <a:pPr algn="ctr"/>
            <a:r>
              <a:rPr lang="fr-FR" dirty="0"/>
              <a:t/>
            </a:r>
            <a:br>
              <a:rPr lang="fr-FR" dirty="0"/>
            </a:br>
            <a:r>
              <a:rPr lang="fr-FR" dirty="0"/>
              <a:t/>
            </a:r>
            <a:br>
              <a:rPr lang="fr-FR" dirty="0"/>
            </a:br>
            <a:r>
              <a:rPr lang="fr-FR" dirty="0">
                <a:solidFill>
                  <a:schemeClr val="accent6">
                    <a:lumMod val="60000"/>
                    <a:lumOff val="40000"/>
                  </a:schemeClr>
                </a:solidFill>
              </a:rPr>
              <a:t>STL</a:t>
            </a:r>
            <a:r>
              <a:rPr lang="fr-FR" dirty="0"/>
              <a:t> </a:t>
            </a:r>
            <a:br>
              <a:rPr lang="fr-FR" dirty="0"/>
            </a:br>
            <a:r>
              <a:rPr lang="fr-FR" sz="1600" dirty="0">
                <a:solidFill>
                  <a:schemeClr val="tx1"/>
                </a:solidFill>
              </a:rPr>
              <a:t>(</a:t>
            </a:r>
            <a:r>
              <a:rPr lang="fr-FR" sz="2400" dirty="0">
                <a:solidFill>
                  <a:schemeClr val="tx1"/>
                </a:solidFill>
              </a:rPr>
              <a:t>Sciences et technologies de laboratoire, option sciences physiques et chimiques en laboratoire</a:t>
            </a:r>
            <a:r>
              <a:rPr lang="fr-FR" sz="1600" dirty="0">
                <a:solidFill>
                  <a:schemeClr val="tx1"/>
                </a:solidFill>
              </a:rPr>
              <a:t>)</a:t>
            </a:r>
            <a:endParaRPr lang="fr-FR" dirty="0">
              <a:solidFill>
                <a:schemeClr val="tx1"/>
              </a:solidFill>
            </a:endParaRPr>
          </a:p>
        </p:txBody>
      </p:sp>
    </p:spTree>
    <p:extLst>
      <p:ext uri="{BB962C8B-B14F-4D97-AF65-F5344CB8AC3E}">
        <p14:creationId xmlns:p14="http://schemas.microsoft.com/office/powerpoint/2010/main" val="26019068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54E319-C00E-4773-BCDF-896242934C85}"/>
              </a:ext>
            </a:extLst>
          </p:cNvPr>
          <p:cNvSpPr>
            <a:spLocks noGrp="1"/>
          </p:cNvSpPr>
          <p:nvPr>
            <p:ph type="title"/>
          </p:nvPr>
        </p:nvSpPr>
        <p:spPr>
          <a:xfrm>
            <a:off x="809998" y="116632"/>
            <a:ext cx="7524003" cy="1402498"/>
          </a:xfrm>
        </p:spPr>
        <p:txBody>
          <a:bodyPr/>
          <a:lstStyle/>
          <a:p>
            <a:pPr algn="ctr"/>
            <a:r>
              <a:rPr lang="fr-FR" dirty="0">
                <a:solidFill>
                  <a:schemeClr val="accent6">
                    <a:lumMod val="60000"/>
                    <a:lumOff val="40000"/>
                  </a:schemeClr>
                </a:solidFill>
              </a:rPr>
              <a:t>ST2S</a:t>
            </a:r>
            <a:r>
              <a:rPr lang="fr-FR" dirty="0">
                <a:solidFill>
                  <a:schemeClr val="tx1"/>
                </a:solidFill>
              </a:rPr>
              <a:t> </a:t>
            </a:r>
            <a:br>
              <a:rPr lang="fr-FR" dirty="0">
                <a:solidFill>
                  <a:schemeClr val="tx1"/>
                </a:solidFill>
              </a:rPr>
            </a:br>
            <a:r>
              <a:rPr lang="fr-FR" sz="1600" dirty="0">
                <a:solidFill>
                  <a:schemeClr val="tx1"/>
                </a:solidFill>
              </a:rPr>
              <a:t>(</a:t>
            </a:r>
            <a:r>
              <a:rPr lang="fr-FR" sz="2400" dirty="0">
                <a:solidFill>
                  <a:schemeClr val="tx1"/>
                </a:solidFill>
              </a:rPr>
              <a:t>Sciences et technologies </a:t>
            </a:r>
            <a:br>
              <a:rPr lang="fr-FR" sz="2400" dirty="0">
                <a:solidFill>
                  <a:schemeClr val="tx1"/>
                </a:solidFill>
              </a:rPr>
            </a:br>
            <a:r>
              <a:rPr lang="fr-FR" sz="2400" dirty="0">
                <a:solidFill>
                  <a:schemeClr val="tx1"/>
                </a:solidFill>
              </a:rPr>
              <a:t>de la santé et du social</a:t>
            </a:r>
            <a:r>
              <a:rPr lang="fr-FR" sz="1600" dirty="0">
                <a:solidFill>
                  <a:schemeClr val="tx1"/>
                </a:solidFill>
              </a:rPr>
              <a:t>)</a:t>
            </a:r>
            <a:endParaRPr lang="fr-FR" dirty="0">
              <a:solidFill>
                <a:schemeClr val="tx1"/>
              </a:solidFill>
            </a:endParaRPr>
          </a:p>
        </p:txBody>
      </p:sp>
      <p:sp>
        <p:nvSpPr>
          <p:cNvPr id="3" name="ZoneTexte 2">
            <a:extLst>
              <a:ext uri="{FF2B5EF4-FFF2-40B4-BE49-F238E27FC236}">
                <a16:creationId xmlns:a16="http://schemas.microsoft.com/office/drawing/2014/main" id="{80A7D3B3-0A52-4F3E-AD2F-BE314E061F15}"/>
              </a:ext>
            </a:extLst>
          </p:cNvPr>
          <p:cNvSpPr txBox="1"/>
          <p:nvPr/>
        </p:nvSpPr>
        <p:spPr>
          <a:xfrm>
            <a:off x="323528" y="2132856"/>
            <a:ext cx="8657438" cy="4985980"/>
          </a:xfrm>
          <a:prstGeom prst="rect">
            <a:avLst/>
          </a:prstGeom>
          <a:noFill/>
        </p:spPr>
        <p:txBody>
          <a:bodyPr wrap="square" rtlCol="0">
            <a:spAutoFit/>
          </a:bodyPr>
          <a:lstStyle/>
          <a:p>
            <a:pPr>
              <a:defRPr/>
            </a:pPr>
            <a:r>
              <a:rPr lang="fr-FR" sz="2400" b="1" dirty="0">
                <a:solidFill>
                  <a:srgbClr val="92D050"/>
                </a:solidFill>
                <a:latin typeface="Comic Sans MS" panose="030F0702030302020204" pitchFamily="66" charset="0"/>
              </a:rPr>
              <a:t>POUR QUI ???</a:t>
            </a:r>
          </a:p>
          <a:p>
            <a:pPr>
              <a:defRPr/>
            </a:pPr>
            <a:r>
              <a:rPr lang="fr-FR" dirty="0">
                <a:latin typeface="Comic Sans MS" panose="030F0702030302020204" pitchFamily="66" charset="0"/>
              </a:rPr>
              <a:t>Pour les élèves déjà intéressés par les domaines paramédicaux et sociaux.</a:t>
            </a:r>
          </a:p>
          <a:p>
            <a:pPr>
              <a:defRPr/>
            </a:pPr>
            <a:endParaRPr lang="fr-FR" dirty="0">
              <a:latin typeface="Comic Sans MS" panose="030F0702030302020204" pitchFamily="66" charset="0"/>
            </a:endParaRPr>
          </a:p>
          <a:p>
            <a:pPr>
              <a:defRPr/>
            </a:pPr>
            <a:r>
              <a:rPr lang="fr-FR" sz="2400" b="1" dirty="0">
                <a:solidFill>
                  <a:srgbClr val="92D050"/>
                </a:solidFill>
                <a:latin typeface="Comic Sans MS" panose="030F0702030302020204" pitchFamily="66" charset="0"/>
              </a:rPr>
              <a:t>QUEL CONTENU ???</a:t>
            </a:r>
          </a:p>
          <a:p>
            <a:pPr>
              <a:defRPr/>
            </a:pPr>
            <a:r>
              <a:rPr lang="fr-FR" dirty="0">
                <a:latin typeface="Comic Sans MS" panose="030F0702030302020204" pitchFamily="66" charset="0"/>
              </a:rPr>
              <a:t>Matières dominantes:</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white"/>
                </a:solidFill>
                <a:effectLst/>
                <a:uLnTx/>
                <a:uFillTx/>
                <a:latin typeface="Comic Sans MS" panose="030F0702030302020204" pitchFamily="66" charset="0"/>
              </a:rPr>
              <a:t>- Physique chimie pour la santé: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Comic Sans MS" panose="030F0702030302020204" pitchFamily="66" charset="0"/>
              </a:rPr>
              <a:t>Cet enseignement de spécialité vise la construction d’une culture fondée sur les relations entre physique, chimie, biologie et physiopathologie humaine.</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omic Sans MS" panose="030F0702030302020204" pitchFamily="66"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white"/>
                </a:solidFill>
                <a:effectLst/>
                <a:uLnTx/>
                <a:uFillTx/>
                <a:latin typeface="Comic Sans MS" panose="030F0702030302020204" pitchFamily="66" charset="0"/>
              </a:rPr>
              <a:t>- Biologie et physiopathologie humaines:</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Comic Sans MS" panose="030F0702030302020204" pitchFamily="66" charset="0"/>
              </a:rPr>
              <a:t>Les élèves étudient l’organisation et les grandes fonctions de l’être humain, les maladies, leur prévention et leur traitement.</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omic Sans MS" panose="030F0702030302020204" pitchFamily="66" charset="0"/>
            </a:endParaRP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kumimoji="0" lang="fr-FR" sz="1800" b="1" i="0" u="none" strike="noStrike" kern="1200" cap="none" spc="0" normalizeH="0" baseline="0" noProof="0" dirty="0">
                <a:ln>
                  <a:noFill/>
                </a:ln>
                <a:solidFill>
                  <a:prstClr val="white"/>
                </a:solidFill>
                <a:effectLst/>
                <a:uLnTx/>
                <a:uFillTx/>
                <a:latin typeface="Comic Sans MS" panose="030F0702030302020204" pitchFamily="66" charset="0"/>
              </a:rPr>
              <a:t>Sciences et techniques sanitaires et sociales:</a:t>
            </a:r>
          </a:p>
          <a:p>
            <a:pPr marR="0" lvl="0" algn="just" defTabSz="914400" rtl="0" eaLnBrk="1" fontAlgn="auto" latinLnBrk="0" hangingPunct="1">
              <a:lnSpc>
                <a:spcPct val="100000"/>
              </a:lnSpc>
              <a:spcBef>
                <a:spcPts val="0"/>
              </a:spcBef>
              <a:spcAft>
                <a:spcPts val="0"/>
              </a:spcAft>
              <a:buClrTx/>
              <a:buSzTx/>
              <a:tabLst/>
              <a:defRPr/>
            </a:pPr>
            <a:r>
              <a:rPr kumimoji="0" lang="fr-FR" sz="1800" b="0" i="0" u="none" strike="noStrike" kern="1200" cap="none" spc="0" normalizeH="0" baseline="0" noProof="0" dirty="0">
                <a:ln>
                  <a:noFill/>
                </a:ln>
                <a:solidFill>
                  <a:prstClr val="white"/>
                </a:solidFill>
                <a:effectLst/>
                <a:uLnTx/>
                <a:uFillTx/>
                <a:latin typeface="Comic Sans MS" panose="030F0702030302020204" pitchFamily="66" charset="0"/>
              </a:rPr>
              <a:t>L’objectif de cet enseignement est de permettre aux élèves d’analyser des situations d’actualité sanitaire ou sociale et d’en comprendre les enjeux.</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omic Sans MS" panose="030F0702030302020204" pitchFamily="66" charset="0"/>
            </a:endParaRPr>
          </a:p>
        </p:txBody>
      </p:sp>
    </p:spTree>
    <p:extLst>
      <p:ext uri="{BB962C8B-B14F-4D97-AF65-F5344CB8AC3E}">
        <p14:creationId xmlns:p14="http://schemas.microsoft.com/office/powerpoint/2010/main" val="2329086156"/>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rberg_ReflectedCaption_TP101881400">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is">
  <a:themeElements>
    <a:clrScheme name="Palissade">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Concis">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oncis">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APDescription xmlns="6d93d202-47fc-4405-873a-cab67cc5f1b2" xsi:nil="true"/>
    <AssetExpire xmlns="6d93d202-47fc-4405-873a-cab67cc5f1b2">2029-05-12T07:00:00+00:00</AssetExpire>
    <IntlLangReviewDate xmlns="6d93d202-47fc-4405-873a-cab67cc5f1b2">2010-05-28T00:21:00+00:00</IntlLangReviewDate>
    <TPFriendlyName xmlns="6d93d202-47fc-4405-873a-cab67cc5f1b2" xsi:nil="true"/>
    <IntlLangReview xmlns="6d93d202-47fc-4405-873a-cab67cc5f1b2" xsi:nil="true"/>
    <PolicheckWords xmlns="6d93d202-47fc-4405-873a-cab67cc5f1b2" xsi:nil="true"/>
    <SubmitterId xmlns="6d93d202-47fc-4405-873a-cab67cc5f1b2" xsi:nil="true"/>
    <AcquiredFrom xmlns="6d93d202-47fc-4405-873a-cab67cc5f1b2">Community</AcquiredFrom>
    <EditorialStatus xmlns="6d93d202-47fc-4405-873a-cab67cc5f1b2" xsi:nil="true"/>
    <Markets xmlns="6d93d202-47fc-4405-873a-cab67cc5f1b2"/>
    <OriginAsset xmlns="6d93d202-47fc-4405-873a-cab67cc5f1b2" xsi:nil="true"/>
    <AssetStart xmlns="6d93d202-47fc-4405-873a-cab67cc5f1b2">2010-05-28T00:18:45+00:00</AssetStart>
    <FriendlyTitle xmlns="6d93d202-47fc-4405-873a-cab67cc5f1b2" xsi:nil="true"/>
    <MarketSpecific xmlns="6d93d202-47fc-4405-873a-cab67cc5f1b2">false</MarketSpecific>
    <TPNamespace xmlns="6d93d202-47fc-4405-873a-cab67cc5f1b2" xsi:nil="true"/>
    <PublishStatusLookup xmlns="6d93d202-47fc-4405-873a-cab67cc5f1b2">
      <Value>334783</Value>
      <Value>461543</Value>
    </PublishStatusLookup>
    <APAuthor xmlns="6d93d202-47fc-4405-873a-cab67cc5f1b2">
      <UserInfo>
        <DisplayName>REDMOND\v-luannv</DisplayName>
        <AccountId>92</AccountId>
        <AccountType/>
      </UserInfo>
    </APAuthor>
    <TPCommandLine xmlns="6d93d202-47fc-4405-873a-cab67cc5f1b2" xsi:nil="true"/>
    <IntlLangReviewer xmlns="6d93d202-47fc-4405-873a-cab67cc5f1b2" xsi:nil="true"/>
    <OpenTemplate xmlns="6d93d202-47fc-4405-873a-cab67cc5f1b2">true</OpenTemplate>
    <CSXSubmissionDate xmlns="6d93d202-47fc-4405-873a-cab67cc5f1b2" xsi:nil="true"/>
    <Manager xmlns="6d93d202-47fc-4405-873a-cab67cc5f1b2" xsi:nil="true"/>
    <NumericId xmlns="6d93d202-47fc-4405-873a-cab67cc5f1b2" xsi:nil="true"/>
    <ParentAssetId xmlns="6d93d202-47fc-4405-873a-cab67cc5f1b2" xsi:nil="true"/>
    <OriginalSourceMarket xmlns="6d93d202-47fc-4405-873a-cab67cc5f1b2">english</OriginalSourceMarket>
    <ApprovalStatus xmlns="6d93d202-47fc-4405-873a-cab67cc5f1b2">InProgress</ApprovalStatus>
    <TPComponent xmlns="6d93d202-47fc-4405-873a-cab67cc5f1b2" xsi:nil="true"/>
    <EditorialTags xmlns="6d93d202-47fc-4405-873a-cab67cc5f1b2" xsi:nil="true"/>
    <TPExecutable xmlns="6d93d202-47fc-4405-873a-cab67cc5f1b2" xsi:nil="true"/>
    <TPLaunchHelpLink xmlns="6d93d202-47fc-4405-873a-cab67cc5f1b2" xsi:nil="true"/>
    <SourceTitle xmlns="6d93d202-47fc-4405-873a-cab67cc5f1b2" xsi:nil="true"/>
    <CSXUpdate xmlns="6d93d202-47fc-4405-873a-cab67cc5f1b2">false</CSXUpdate>
    <IntlLocPriority xmlns="6d93d202-47fc-4405-873a-cab67cc5f1b2" xsi:nil="true"/>
    <UAProjectedTotalWords xmlns="6d93d202-47fc-4405-873a-cab67cc5f1b2" xsi:nil="true"/>
    <AssetType xmlns="6d93d202-47fc-4405-873a-cab67cc5f1b2" xsi:nil="true"/>
    <MachineTranslated xmlns="6d93d202-47fc-4405-873a-cab67cc5f1b2">false</MachineTranslated>
    <OutputCachingOn xmlns="6d93d202-47fc-4405-873a-cab67cc5f1b2">true</OutputCachingOn>
    <TemplateStatus xmlns="6d93d202-47fc-4405-873a-cab67cc5f1b2" xsi:nil="true"/>
    <IsSearchable xmlns="6d93d202-47fc-4405-873a-cab67cc5f1b2">true</IsSearchable>
    <ContentItem xmlns="6d93d202-47fc-4405-873a-cab67cc5f1b2" xsi:nil="true"/>
    <HandoffToMSDN xmlns="6d93d202-47fc-4405-873a-cab67cc5f1b2">2010-05-28T00:21:00+00:00</HandoffToMSDN>
    <ShowIn xmlns="6d93d202-47fc-4405-873a-cab67cc5f1b2">Show everywhere</ShowIn>
    <ThumbnailAssetId xmlns="6d93d202-47fc-4405-873a-cab67cc5f1b2" xsi:nil="true"/>
    <UALocComments xmlns="6d93d202-47fc-4405-873a-cab67cc5f1b2" xsi:nil="true"/>
    <UALocRecommendation xmlns="6d93d202-47fc-4405-873a-cab67cc5f1b2">Localize</UALocRecommendation>
    <LastModifiedDateTime xmlns="6d93d202-47fc-4405-873a-cab67cc5f1b2">2010-05-28T00:21:00+00:00</LastModifiedDateTime>
    <LastPublishResultLookup xmlns="6d93d202-47fc-4405-873a-cab67cc5f1b2" xsi:nil="true"/>
    <LegacyData xmlns="6d93d202-47fc-4405-873a-cab67cc5f1b2" xsi:nil="true"/>
    <ClipArtFilename xmlns="6d93d202-47fc-4405-873a-cab67cc5f1b2" xsi:nil="true"/>
    <TPApplication xmlns="6d93d202-47fc-4405-873a-cab67cc5f1b2" xsi:nil="true"/>
    <CSXHash xmlns="6d93d202-47fc-4405-873a-cab67cc5f1b2" xsi:nil="true"/>
    <DirectSourceMarket xmlns="6d93d202-47fc-4405-873a-cab67cc5f1b2">english</DirectSourceMarket>
    <PrimaryImageGen xmlns="6d93d202-47fc-4405-873a-cab67cc5f1b2">true</PrimaryImageGen>
    <PlannedPubDate xmlns="6d93d202-47fc-4405-873a-cab67cc5f1b2">2010-05-28T00:21:00+00:00</PlannedPubDate>
    <CSXSubmissionMarket xmlns="6d93d202-47fc-4405-873a-cab67cc5f1b2" xsi:nil="true"/>
    <Downloads xmlns="6d93d202-47fc-4405-873a-cab67cc5f1b2">0</Downloads>
    <ArtSampleDocs xmlns="6d93d202-47fc-4405-873a-cab67cc5f1b2" xsi:nil="true"/>
    <TrustLevel xmlns="6d93d202-47fc-4405-873a-cab67cc5f1b2">1 Microsoft Managed Content</TrustLevel>
    <TPLaunchHelpLinkType xmlns="6d93d202-47fc-4405-873a-cab67cc5f1b2">Template</TPLaunchHelpLinkType>
    <BusinessGroup xmlns="6d93d202-47fc-4405-873a-cab67cc5f1b2" xsi:nil="true"/>
    <Providers xmlns="6d93d202-47fc-4405-873a-cab67cc5f1b2" xsi:nil="true"/>
    <TemplateTemplateType xmlns="6d93d202-47fc-4405-873a-cab67cc5f1b2">PowerPoint Presentation Template</TemplateTemplateType>
    <TimesCloned xmlns="6d93d202-47fc-4405-873a-cab67cc5f1b2" xsi:nil="true"/>
    <TPAppVersion xmlns="6d93d202-47fc-4405-873a-cab67cc5f1b2" xsi:nil="true"/>
    <VoteCount xmlns="6d93d202-47fc-4405-873a-cab67cc5f1b2" xsi:nil="true"/>
    <AverageRating xmlns="6d93d202-47fc-4405-873a-cab67cc5f1b2" xsi:nil="true"/>
    <Provider xmlns="6d93d202-47fc-4405-873a-cab67cc5f1b2" xsi:nil="true"/>
    <UACurrentWords xmlns="6d93d202-47fc-4405-873a-cab67cc5f1b2" xsi:nil="true"/>
    <AssetId xmlns="6d93d202-47fc-4405-873a-cab67cc5f1b2">TP101881400</AssetId>
    <TPClientViewer xmlns="6d93d202-47fc-4405-873a-cab67cc5f1b2" xsi:nil="true"/>
    <DSATActionTaken xmlns="6d93d202-47fc-4405-873a-cab67cc5f1b2">Best Bets</DSATActionTaken>
    <APEditor xmlns="6d93d202-47fc-4405-873a-cab67cc5f1b2">
      <UserInfo>
        <DisplayName/>
        <AccountId xsi:nil="true"/>
        <AccountType/>
      </UserInfo>
    </APEditor>
    <TPInstallLocation xmlns="6d93d202-47fc-4405-873a-cab67cc5f1b2" xsi:nil="true"/>
    <OOCacheId xmlns="6d93d202-47fc-4405-873a-cab67cc5f1b2" xsi:nil="true"/>
    <IsDeleted xmlns="6d93d202-47fc-4405-873a-cab67cc5f1b2">false</IsDeleted>
    <PublishTargets xmlns="6d93d202-47fc-4405-873a-cab67cc5f1b2">OfficeOnline</PublishTargets>
    <ApprovalLog xmlns="6d93d202-47fc-4405-873a-cab67cc5f1b2" xsi:nil="true"/>
    <BugNumber xmlns="6d93d202-47fc-4405-873a-cab67cc5f1b2" xsi:nil="true"/>
    <CrawlForDependencies xmlns="6d93d202-47fc-4405-873a-cab67cc5f1b2">false</CrawlForDependencies>
    <LastHandOff xmlns="6d93d202-47fc-4405-873a-cab67cc5f1b2" xsi:nil="true"/>
    <Milestone xmlns="6d93d202-47fc-4405-873a-cab67cc5f1b2" xsi:nil="true"/>
    <UANotes xmlns="6d93d202-47fc-4405-873a-cab67cc5f1b2" xsi:nil="true"/>
    <Component xmlns="64acb2c5-0a2b-4bda-bd34-58e36cbb80d2" xsi:nil="true"/>
    <BlockPublish xmlns="6d93d202-47fc-4405-873a-cab67cc5f1b2" xsi:nil="true"/>
    <Description0 xmlns="64acb2c5-0a2b-4bda-bd34-58e36cbb80d2" xsi:nil="true"/>
    <LocManualTestRequired xmlns="6d93d202-47fc-4405-873a-cab67cc5f1b2" xsi:nil="true"/>
    <LocalizationTagsTaxHTField0 xmlns="6d93d202-47fc-4405-873a-cab67cc5f1b2">
      <Terms xmlns="http://schemas.microsoft.com/office/infopath/2007/PartnerControls"/>
    </LocalizationTagsTaxHTField0>
    <CampaignTagsTaxHTField0 xmlns="6d93d202-47fc-4405-873a-cab67cc5f1b2">
      <Terms xmlns="http://schemas.microsoft.com/office/infopath/2007/PartnerControls"/>
    </CampaignTagsTaxHTField0>
    <LocLastLocAttemptVersionLookup xmlns="6d93d202-47fc-4405-873a-cab67cc5f1b2">97144</LocLastLocAttemptVersionLookup>
    <InternalTagsTaxHTField0 xmlns="6d93d202-47fc-4405-873a-cab67cc5f1b2">
      <Terms xmlns="http://schemas.microsoft.com/office/infopath/2007/PartnerControls"/>
    </InternalTagsTaxHTField0>
    <LocProcessedForMarketsLookup xmlns="6d93d202-47fc-4405-873a-cab67cc5f1b2" xsi:nil="true"/>
    <LocRecommendedHandoff xmlns="6d93d202-47fc-4405-873a-cab67cc5f1b2" xsi:nil="true"/>
    <LocOverallPreviewStatusLookup xmlns="6d93d202-47fc-4405-873a-cab67cc5f1b2" xsi:nil="true"/>
    <LocOverallPublishStatusLookup xmlns="6d93d202-47fc-4405-873a-cab67cc5f1b2" xsi:nil="true"/>
    <LocProcessedForHandoffsLookup xmlns="6d93d202-47fc-4405-873a-cab67cc5f1b2" xsi:nil="true"/>
    <LocLastLocAttemptVersionTypeLookup xmlns="6d93d202-47fc-4405-873a-cab67cc5f1b2" xsi:nil="true"/>
    <LocOverallHandbackStatusLookup xmlns="6d93d202-47fc-4405-873a-cab67cc5f1b2" xsi:nil="true"/>
    <LocComments xmlns="6d93d202-47fc-4405-873a-cab67cc5f1b2" xsi:nil="true"/>
    <TaxCatchAll xmlns="6d93d202-47fc-4405-873a-cab67cc5f1b2"/>
    <RecommendationsModifier xmlns="6d93d202-47fc-4405-873a-cab67cc5f1b2" xsi:nil="true"/>
    <ScenarioTagsTaxHTField0 xmlns="6d93d202-47fc-4405-873a-cab67cc5f1b2">
      <Terms xmlns="http://schemas.microsoft.com/office/infopath/2007/PartnerControls"/>
    </ScenarioTagsTaxHTField0>
    <FeatureTagsTaxHTField0 xmlns="6d93d202-47fc-4405-873a-cab67cc5f1b2">
      <Terms xmlns="http://schemas.microsoft.com/office/infopath/2007/PartnerControls"/>
    </FeatureTagsTaxHTField0>
    <LocOverallLocStatusLookup xmlns="6d93d202-47fc-4405-873a-cab67cc5f1b2" xsi:nil="true"/>
    <LocPublishedLinkedAssetsLookup xmlns="6d93d202-47fc-4405-873a-cab67cc5f1b2" xsi:nil="true"/>
    <LocNewPublishedVersionLookup xmlns="6d93d202-47fc-4405-873a-cab67cc5f1b2" xsi:nil="true"/>
    <LocPublishedDependentAssetsLookup xmlns="6d93d202-47fc-4405-873a-cab67cc5f1b2" xsi:nil="true"/>
    <OriginalRelease xmlns="6d93d202-47fc-4405-873a-cab67cc5f1b2">14</OriginalRelease>
    <LocMarketGroupTiers2 xmlns="6d93d202-47fc-4405-873a-cab67cc5f1b2" xsi:nil="true"/>
  </documentManagement>
</p:properties>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TemplateFile" ma:contentTypeID="0x01010069924D1ECC420D47A2456556BC94F7370400BDF4491DEA4973499845289601F88B9F" ma:contentTypeVersion="55" ma:contentTypeDescription="Create a new document." ma:contentTypeScope="" ma:versionID="41eb558a2b826e6e4f9defd990175bec">
  <xsd:schema xmlns:xsd="http://www.w3.org/2001/XMLSchema" xmlns:xs="http://www.w3.org/2001/XMLSchema" xmlns:p="http://schemas.microsoft.com/office/2006/metadata/properties" xmlns:ns2="6d93d202-47fc-4405-873a-cab67cc5f1b2" xmlns:ns3="64acb2c5-0a2b-4bda-bd34-58e36cbb80d2" targetNamespace="http://schemas.microsoft.com/office/2006/metadata/properties" ma:root="true" ma:fieldsID="19deea0185cf7bc57eee9b90b1ba2ace" ns2:_="" ns3:_="">
    <xsd:import namespace="6d93d202-47fc-4405-873a-cab67cc5f1b2"/>
    <xsd:import namespace="64acb2c5-0a2b-4bda-bd34-58e36cbb80d2"/>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element ref="ns3:Description0" minOccurs="0"/>
                <xsd:element ref="ns3:Compone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d93d202-47fc-4405-873a-cab67cc5f1b2"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0:00:00Z"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dc79c007-7f28-4db9-9ba1-525d19a3279b}"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80C6DD30-196A-4C6B-B1BF-A43F3B8ACD4F}" ma:internalName="CSXSubmissionMarket" ma:readOnly="false" ma:showField="MarketName" ma:web="6d93d202-47fc-4405-873a-cab67cc5f1b2">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bb16b974-ed24-4278-8820-8e232d38904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7E2D4CA2-442A-4FDA-AA57-71B8C7B2C53C}" ma:internalName="InProjectListLookup" ma:readOnly="true" ma:showField="InProjectList"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fd9a49dc-3dbf-4047-b62d-1d587abe7b40}"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7E2D4CA2-442A-4FDA-AA57-71B8C7B2C53C}" ma:internalName="LastCompleteVersionLookup" ma:readOnly="true" ma:showField="LastCompleteVersion"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7E2D4CA2-442A-4FDA-AA57-71B8C7B2C53C}" ma:internalName="LastPreviewErrorLookup" ma:readOnly="true" ma:showField="LastPreviewError"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7E2D4CA2-442A-4FDA-AA57-71B8C7B2C53C}" ma:internalName="LastPreviewResultLookup" ma:readOnly="true" ma:showField="LastPreviewResult"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7E2D4CA2-442A-4FDA-AA57-71B8C7B2C53C}" ma:internalName="LastPreviewAttemptDateLookup" ma:readOnly="true" ma:showField="LastPreviewAttemptDate"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7E2D4CA2-442A-4FDA-AA57-71B8C7B2C53C}" ma:internalName="LastPreviewedByLookup" ma:readOnly="true" ma:showField="LastPreviewedBy"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7E2D4CA2-442A-4FDA-AA57-71B8C7B2C53C}" ma:internalName="LastPreviewTimeLookup" ma:readOnly="true" ma:showField="LastPreviewTime"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7E2D4CA2-442A-4FDA-AA57-71B8C7B2C53C}" ma:internalName="LastPreviewVersionLookup" ma:readOnly="true" ma:showField="LastPreviewVersion"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7E2D4CA2-442A-4FDA-AA57-71B8C7B2C53C}" ma:internalName="LastPublishErrorLookup" ma:readOnly="true" ma:showField="LastPublishError"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7E2D4CA2-442A-4FDA-AA57-71B8C7B2C53C}" ma:internalName="LastPublishResultLookup" ma:readOnly="true" ma:showField="LastPublishResult"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7E2D4CA2-442A-4FDA-AA57-71B8C7B2C53C}" ma:internalName="LastPublishAttemptDateLookup" ma:readOnly="true" ma:showField="LastPublishAttemptDate"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7E2D4CA2-442A-4FDA-AA57-71B8C7B2C53C}" ma:internalName="LastPublishedByLookup" ma:readOnly="true" ma:showField="LastPublishedBy"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7E2D4CA2-442A-4FDA-AA57-71B8C7B2C53C}" ma:internalName="LastPublishTimeLookup" ma:readOnly="true" ma:showField="LastPublishTime"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7E2D4CA2-442A-4FDA-AA57-71B8C7B2C53C}" ma:internalName="LastPublishVersionLookup" ma:readOnly="true" ma:showField="LastPublishVersion"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4CDE398E-75A7-4993-8C61-2BFD31F64754}" ma:internalName="LocLastLocAttemptVersionLookup" ma:readOnly="false" ma:showField="LastLocAttemptVersion" ma:web="6d93d202-47fc-4405-873a-cab67cc5f1b2">
      <xsd:simpleType>
        <xsd:restriction base="dms:Lookup"/>
      </xsd:simpleType>
    </xsd:element>
    <xsd:element name="LocLastLocAttemptVersionTypeLookup" ma:index="72" nillable="true" ma:displayName="Loc Last Loc Attempt Version Type" ma:default="" ma:list="{4CDE398E-75A7-4993-8C61-2BFD31F64754}" ma:internalName="LocLastLocAttemptVersionTypeLookup" ma:readOnly="true" ma:showField="LastLocAttemptVersionType" ma:web="6d93d202-47fc-4405-873a-cab67cc5f1b2">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4CDE398E-75A7-4993-8C61-2BFD31F64754}" ma:internalName="LocNewPublishedVersionLookup" ma:readOnly="true" ma:showField="NewPublishedVersion" ma:web="6d93d202-47fc-4405-873a-cab67cc5f1b2">
      <xsd:simpleType>
        <xsd:restriction base="dms:Lookup"/>
      </xsd:simpleType>
    </xsd:element>
    <xsd:element name="LocOverallHandbackStatusLookup" ma:index="76" nillable="true" ma:displayName="Loc Overall Handback Status" ma:default="" ma:list="{4CDE398E-75A7-4993-8C61-2BFD31F64754}" ma:internalName="LocOverallHandbackStatusLookup" ma:readOnly="true" ma:showField="OverallHandbackStatus" ma:web="6d93d202-47fc-4405-873a-cab67cc5f1b2">
      <xsd:simpleType>
        <xsd:restriction base="dms:Lookup"/>
      </xsd:simpleType>
    </xsd:element>
    <xsd:element name="LocOverallLocStatusLookup" ma:index="77" nillable="true" ma:displayName="Loc Overall Localize Status" ma:default="" ma:list="{4CDE398E-75A7-4993-8C61-2BFD31F64754}" ma:internalName="LocOverallLocStatusLookup" ma:readOnly="true" ma:showField="OverallLocStatus" ma:web="6d93d202-47fc-4405-873a-cab67cc5f1b2">
      <xsd:simpleType>
        <xsd:restriction base="dms:Lookup"/>
      </xsd:simpleType>
    </xsd:element>
    <xsd:element name="LocOverallPreviewStatusLookup" ma:index="78" nillable="true" ma:displayName="Loc Overall Preview Status" ma:default="" ma:list="{4CDE398E-75A7-4993-8C61-2BFD31F64754}" ma:internalName="LocOverallPreviewStatusLookup" ma:readOnly="true" ma:showField="OverallPreviewStatus" ma:web="6d93d202-47fc-4405-873a-cab67cc5f1b2">
      <xsd:simpleType>
        <xsd:restriction base="dms:Lookup"/>
      </xsd:simpleType>
    </xsd:element>
    <xsd:element name="LocOverallPublishStatusLookup" ma:index="79" nillable="true" ma:displayName="Loc Overall Publish Status" ma:default="" ma:list="{4CDE398E-75A7-4993-8C61-2BFD31F64754}" ma:internalName="LocOverallPublishStatusLookup" ma:readOnly="true" ma:showField="OverallPublishStatus" ma:web="6d93d202-47fc-4405-873a-cab67cc5f1b2">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4CDE398E-75A7-4993-8C61-2BFD31F64754}" ma:internalName="LocProcessedForHandoffsLookup" ma:readOnly="true" ma:showField="ProcessedForHandoffs" ma:web="6d93d202-47fc-4405-873a-cab67cc5f1b2">
      <xsd:simpleType>
        <xsd:restriction base="dms:Lookup"/>
      </xsd:simpleType>
    </xsd:element>
    <xsd:element name="LocProcessedForMarketsLookup" ma:index="82" nillable="true" ma:displayName="Loc Processed For Markets" ma:default="" ma:list="{4CDE398E-75A7-4993-8C61-2BFD31F64754}" ma:internalName="LocProcessedForMarketsLookup" ma:readOnly="true" ma:showField="ProcessedForMarkets" ma:web="6d93d202-47fc-4405-873a-cab67cc5f1b2">
      <xsd:simpleType>
        <xsd:restriction base="dms:Lookup"/>
      </xsd:simpleType>
    </xsd:element>
    <xsd:element name="LocPublishedDependentAssetsLookup" ma:index="83" nillable="true" ma:displayName="Loc Published Dependent Assets" ma:default="" ma:list="{4CDE398E-75A7-4993-8C61-2BFD31F64754}" ma:internalName="LocPublishedDependentAssetsLookup" ma:readOnly="true" ma:showField="PublishedDependentAssets" ma:web="6d93d202-47fc-4405-873a-cab67cc5f1b2">
      <xsd:simpleType>
        <xsd:restriction base="dms:Lookup"/>
      </xsd:simpleType>
    </xsd:element>
    <xsd:element name="LocPublishedLinkedAssetsLookup" ma:index="84" nillable="true" ma:displayName="Loc Published Linked Assets" ma:default="" ma:list="{4CDE398E-75A7-4993-8C61-2BFD31F64754}" ma:internalName="LocPublishedLinkedAssetsLookup" ma:readOnly="true" ma:showField="PublishedLinkedAssets" ma:web="6d93d202-47fc-4405-873a-cab67cc5f1b2">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db560eb5-700a-4f94-8fda-b57de4261f12}"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80C6DD30-196A-4C6B-B1BF-A43F3B8ACD4F}" ma:internalName="Markets" ma:readOnly="false" ma:showField="MarketName"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7E2D4CA2-442A-4FDA-AA57-71B8C7B2C53C}" ma:internalName="NumOfRatingsLookup" ma:readOnly="true" ma:showField="NumOfRatings"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7E2D4CA2-442A-4FDA-AA57-71B8C7B2C53C}" ma:internalName="PublishStatusLookup" ma:readOnly="false" ma:showField="PublishStatus"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6e3f7319-fb8f-4449-8902-000ab73a8566}"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11d213f5-ec09-44b6-a8be-9da225be7a8d}" ma:internalName="TaxCatchAll" ma:showField="CatchAllData"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11d213f5-ec09-44b6-a8be-9da225be7a8d}" ma:internalName="TaxCatchAllLabel" ma:readOnly="true" ma:showField="CatchAllDataLabel" ma:web="6d93d202-47fc-4405-873a-cab67cc5f1b2">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64acb2c5-0a2b-4bda-bd34-58e36cbb80d2" elementFormDefault="qualified">
    <xsd:import namespace="http://schemas.microsoft.com/office/2006/documentManagement/types"/>
    <xsd:import namespace="http://schemas.microsoft.com/office/infopath/2007/PartnerControls"/>
    <xsd:element name="Description0" ma:index="134" nillable="true" ma:displayName="Description" ma:internalName="Description0">
      <xsd:simpleType>
        <xsd:restriction base="dms:Note"/>
      </xsd:simpleType>
    </xsd:element>
    <xsd:element name="Component" ma:index="135" nillable="true" ma:displayName="Component" ma:internalName="Component">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3F41C0E-86E8-4FC4-8DFE-D2E1B396236E}">
  <ds:schemaRefs>
    <ds:schemaRef ds:uri="http://schemas.openxmlformats.org/package/2006/metadata/core-properties"/>
    <ds:schemaRef ds:uri="64acb2c5-0a2b-4bda-bd34-58e36cbb80d2"/>
    <ds:schemaRef ds:uri="http://www.w3.org/XML/1998/namespace"/>
    <ds:schemaRef ds:uri="http://purl.org/dc/dcmitype/"/>
    <ds:schemaRef ds:uri="http://purl.org/dc/terms/"/>
    <ds:schemaRef ds:uri="http://purl.org/dc/elements/1.1/"/>
    <ds:schemaRef ds:uri="http://schemas.microsoft.com/office/2006/documentManagement/types"/>
    <ds:schemaRef ds:uri="http://schemas.microsoft.com/office/infopath/2007/PartnerControls"/>
    <ds:schemaRef ds:uri="6d93d202-47fc-4405-873a-cab67cc5f1b2"/>
    <ds:schemaRef ds:uri="http://schemas.microsoft.com/office/2006/metadata/properties"/>
  </ds:schemaRefs>
</ds:datastoreItem>
</file>

<file path=customXml/itemProps2.xml><?xml version="1.0" encoding="utf-8"?>
<ds:datastoreItem xmlns:ds="http://schemas.openxmlformats.org/officeDocument/2006/customXml" ds:itemID="{F3104326-CDF0-433C-9A28-8A3A2FE783D9}">
  <ds:schemaRefs>
    <ds:schemaRef ds:uri="http://schemas.microsoft.com/sharepoint/v3/contenttype/forms"/>
  </ds:schemaRefs>
</ds:datastoreItem>
</file>

<file path=customXml/itemProps3.xml><?xml version="1.0" encoding="utf-8"?>
<ds:datastoreItem xmlns:ds="http://schemas.openxmlformats.org/officeDocument/2006/customXml" ds:itemID="{FC0D532C-EFA9-40BF-8AB9-140BF9BFF5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d93d202-47fc-4405-873a-cab67cc5f1b2"/>
    <ds:schemaRef ds:uri="64acb2c5-0a2b-4bda-bd34-58e36cbb80d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1132</TotalTime>
  <Words>1341</Words>
  <Application>Microsoft Office PowerPoint</Application>
  <PresentationFormat>Affichage à l'écran (4:3)</PresentationFormat>
  <Paragraphs>124</Paragraphs>
  <Slides>13</Slides>
  <Notes>2</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13</vt:i4>
      </vt:variant>
    </vt:vector>
  </HeadingPairs>
  <TitlesOfParts>
    <vt:vector size="22" baseType="lpstr">
      <vt:lpstr>Arial</vt:lpstr>
      <vt:lpstr>Calibri</vt:lpstr>
      <vt:lpstr>Century Gothic</vt:lpstr>
      <vt:lpstr>Comic Sans MS</vt:lpstr>
      <vt:lpstr>Impact</vt:lpstr>
      <vt:lpstr>Trebuchet MS</vt:lpstr>
      <vt:lpstr>Wingdings 2</vt:lpstr>
      <vt:lpstr>Terberg_ReflectedCaption_TP101881400</vt:lpstr>
      <vt:lpstr>Concis</vt:lpstr>
      <vt:lpstr>Présentation PowerPoint</vt:lpstr>
      <vt:lpstr>La classe de 2nde  générale et technologique</vt:lpstr>
      <vt:lpstr>La classe de 2nde  générale et technologique</vt:lpstr>
      <vt:lpstr>La classe de 2nde  générale et technologique</vt:lpstr>
      <vt:lpstr>La classe de 1ère générale </vt:lpstr>
      <vt:lpstr>Les formations technologiques dans le 65</vt:lpstr>
      <vt:lpstr>  STL  (Sciences et technologies de laboratoire, option sciences physiques et chimiques en laboratoire)</vt:lpstr>
      <vt:lpstr>  STL  (Sciences et technologies de laboratoire, option sciences physiques et chimiques en laboratoire)</vt:lpstr>
      <vt:lpstr>ST2S  (Sciences et technologies  de la santé et du social)</vt:lpstr>
      <vt:lpstr>ST2S  (Sciences et technologies  de la santé et du social)</vt:lpstr>
      <vt:lpstr>STMG  (sciences et technologies  du management et de la gestion)</vt:lpstr>
      <vt:lpstr>STMG  (sciences et technologies  du management et de la gestion)</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dir-adjoint2</dc:creator>
  <cp:lastModifiedBy>Utilisateur Windows</cp:lastModifiedBy>
  <cp:revision>77</cp:revision>
  <cp:lastPrinted>2024-02-06T09:50:37Z</cp:lastPrinted>
  <dcterms:created xsi:type="dcterms:W3CDTF">2021-12-16T17:29:54Z</dcterms:created>
  <dcterms:modified xsi:type="dcterms:W3CDTF">2026-02-19T17:35:55Z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0x01010069924D1ECC420D47A2456556BC94F7370400BDF4491DEA4973499845289601F88B9F</vt:lpwstr>
  </property>
  <property fmtid="{D5CDD505-2E9C-101B-9397-08002B2CF9AE}" pid="3" name="Scrubbed &amp; tested?">
    <vt:lpwstr>0</vt:lpwstr>
  </property>
  <property fmtid="{D5CDD505-2E9C-101B-9397-08002B2CF9AE}" pid="4" name="Effects types">
    <vt:lpwstr/>
  </property>
  <property fmtid="{D5CDD505-2E9C-101B-9397-08002B2CF9AE}" pid="5" name="Notes0">
    <vt:lpwstr/>
  </property>
  <property fmtid="{D5CDD505-2E9C-101B-9397-08002B2CF9AE}" pid="6" name="Presentation">
    <vt:lpwstr>TEXT_PIC</vt:lpwstr>
  </property>
  <property fmtid="{D5CDD505-2E9C-101B-9397-08002B2CF9AE}" pid="7" name="SlideDescription">
    <vt:lpwstr/>
  </property>
  <property fmtid="{D5CDD505-2E9C-101B-9397-08002B2CF9AE}" pid="8" name="APTrustLevel">
    <vt:r8>1</vt:r8>
  </property>
</Properties>
</file>